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1"/>
  </p:notesMasterIdLst>
  <p:handoutMasterIdLst>
    <p:handoutMasterId r:id="rId52"/>
  </p:handoutMasterIdLst>
  <p:sldIdLst>
    <p:sldId id="320" r:id="rId5"/>
    <p:sldId id="329" r:id="rId6"/>
    <p:sldId id="364" r:id="rId7"/>
    <p:sldId id="380" r:id="rId8"/>
    <p:sldId id="370" r:id="rId9"/>
    <p:sldId id="363" r:id="rId10"/>
    <p:sldId id="365" r:id="rId11"/>
    <p:sldId id="378" r:id="rId12"/>
    <p:sldId id="419" r:id="rId13"/>
    <p:sldId id="392" r:id="rId14"/>
    <p:sldId id="426" r:id="rId15"/>
    <p:sldId id="438" r:id="rId16"/>
    <p:sldId id="355" r:id="rId17"/>
    <p:sldId id="439" r:id="rId18"/>
    <p:sldId id="389" r:id="rId19"/>
    <p:sldId id="424" r:id="rId20"/>
    <p:sldId id="440" r:id="rId21"/>
    <p:sldId id="340" r:id="rId22"/>
    <p:sldId id="427" r:id="rId23"/>
    <p:sldId id="441" r:id="rId24"/>
    <p:sldId id="421" r:id="rId25"/>
    <p:sldId id="446" r:id="rId26"/>
    <p:sldId id="437" r:id="rId27"/>
    <p:sldId id="422" r:id="rId28"/>
    <p:sldId id="428" r:id="rId29"/>
    <p:sldId id="429" r:id="rId30"/>
    <p:sldId id="430" r:id="rId31"/>
    <p:sldId id="431" r:id="rId32"/>
    <p:sldId id="432" r:id="rId33"/>
    <p:sldId id="444" r:id="rId34"/>
    <p:sldId id="466" r:id="rId35"/>
    <p:sldId id="442" r:id="rId36"/>
    <p:sldId id="407" r:id="rId37"/>
    <p:sldId id="460" r:id="rId38"/>
    <p:sldId id="465" r:id="rId39"/>
    <p:sldId id="468" r:id="rId40"/>
    <p:sldId id="343" r:id="rId41"/>
    <p:sldId id="461" r:id="rId42"/>
    <p:sldId id="443" r:id="rId43"/>
    <p:sldId id="462" r:id="rId44"/>
    <p:sldId id="476" r:id="rId45"/>
    <p:sldId id="477" r:id="rId46"/>
    <p:sldId id="475" r:id="rId47"/>
    <p:sldId id="478" r:id="rId48"/>
    <p:sldId id="352" r:id="rId49"/>
    <p:sldId id="322" r:id="rId50"/>
  </p:sldIdLst>
  <p:sldSz cx="12192000" cy="6858000"/>
  <p:notesSz cx="7315200" cy="9601200"/>
  <p:custDataLst>
    <p:tags r:id="rId53"/>
  </p:custData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llavi Gupta" initials="PG" lastIdx="45" clrIdx="0"/>
  <p:cmAuthor id="1" name="Sivaranjani V" initials="SV" lastIdx="24" clrIdx="1">
    <p:extLst>
      <p:ext uri="{19B8F6BF-5375-455C-9EA6-DF929625EA0E}">
        <p15:presenceInfo xmlns:p15="http://schemas.microsoft.com/office/powerpoint/2012/main" userId="Sivaranjani V" providerId="None"/>
      </p:ext>
    </p:extLst>
  </p:cmAuthor>
  <p:cmAuthor id="2" name="Ashpreet Kohli" initials="AK" lastIdx="25" clrIdx="2">
    <p:extLst>
      <p:ext uri="{19B8F6BF-5375-455C-9EA6-DF929625EA0E}">
        <p15:presenceInfo xmlns:p15="http://schemas.microsoft.com/office/powerpoint/2012/main" userId="S::ashpreet.kohli@emeritus.org::331bfec6-da51-4c52-8f47-5380bced0532" providerId="AD"/>
      </p:ext>
    </p:extLst>
  </p:cmAuthor>
  <p:cmAuthor id="3" name="Dipti Jadhav" initials="DJ" lastIdx="1" clrIdx="3">
    <p:extLst>
      <p:ext uri="{19B8F6BF-5375-455C-9EA6-DF929625EA0E}">
        <p15:presenceInfo xmlns:p15="http://schemas.microsoft.com/office/powerpoint/2012/main" userId="Dipti Jadha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2A1"/>
    <a:srgbClr val="61A29B"/>
    <a:srgbClr val="59947F"/>
    <a:srgbClr val="63A38B"/>
    <a:srgbClr val="90D1BB"/>
    <a:srgbClr val="005495"/>
    <a:srgbClr val="FFE2A2"/>
    <a:srgbClr val="062D7B"/>
    <a:srgbClr val="0000FF"/>
    <a:srgbClr val="E62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0" autoAdjust="0"/>
    <p:restoredTop sz="96327" autoAdjust="0"/>
  </p:normalViewPr>
  <p:slideViewPr>
    <p:cSldViewPr snapToGrid="0">
      <p:cViewPr varScale="1">
        <p:scale>
          <a:sx n="136" d="100"/>
          <a:sy n="136" d="100"/>
        </p:scale>
        <p:origin x="1200" y="192"/>
      </p:cViewPr>
      <p:guideLst>
        <p:guide orient="horz" pos="2160"/>
        <p:guide pos="3864"/>
      </p:guideLst>
    </p:cSldViewPr>
  </p:slideViewPr>
  <p:notesTextViewPr>
    <p:cViewPr>
      <p:scale>
        <a:sx n="1" d="1"/>
        <a:sy n="1" d="1"/>
      </p:scale>
      <p:origin x="0" y="0"/>
    </p:cViewPr>
  </p:notesTextViewPr>
  <p:sorterViewPr>
    <p:cViewPr>
      <p:scale>
        <a:sx n="100" d="100"/>
        <a:sy n="100" d="100"/>
      </p:scale>
      <p:origin x="0" y="-4194"/>
    </p:cViewPr>
  </p:sorterViewPr>
  <p:notesViewPr>
    <p:cSldViewPr snapToGrid="0">
      <p:cViewPr varScale="1">
        <p:scale>
          <a:sx n="52" d="100"/>
          <a:sy n="52" d="100"/>
        </p:scale>
        <p:origin x="287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25702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algn="r" eaLnBrk="1" hangingPunct="1">
              <a:defRPr sz="1300">
                <a:latin typeface="Times New Roman" charset="0"/>
              </a:defRPr>
            </a:lvl1pPr>
          </a:lstStyle>
          <a:p>
            <a:pPr>
              <a:defRPr/>
            </a:pPr>
            <a:endParaRPr lang="en-US" dirty="0"/>
          </a:p>
        </p:txBody>
      </p:sp>
      <p:sp>
        <p:nvSpPr>
          <p:cNvPr id="257028"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25702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algn="r" eaLnBrk="1" hangingPunct="1">
              <a:defRPr sz="1300"/>
            </a:lvl1pPr>
          </a:lstStyle>
          <a:p>
            <a:fld id="{E9778C9F-1A1C-4708-AB0A-02A01F024B5D}" type="slidenum">
              <a:rPr lang="en-US" altLang="en-US"/>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92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algn="r" eaLnBrk="1" hangingPunct="1">
              <a:defRPr sz="1300">
                <a:latin typeface="Times New Roman" charset="0"/>
              </a:defRPr>
            </a:lvl1pPr>
          </a:lstStyle>
          <a:p>
            <a:pPr>
              <a:defRPr/>
            </a:pPr>
            <a:endParaRPr lang="en-US" dirty="0"/>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92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algn="r" eaLnBrk="1" hangingPunct="1">
              <a:defRPr sz="1300"/>
            </a:lvl1pPr>
          </a:lstStyle>
          <a:p>
            <a:fld id="{9294C112-D090-4559-9216-075E92452165}"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6AABA92-36C9-45E7-B6BA-3446A799A6DA}" type="slidenum">
              <a:rPr lang="en-US" altLang="en-US"/>
              <a:pPr/>
              <a:t>1</a:t>
            </a:fld>
            <a:endParaRPr lang="en-US" altLang="en-US" dirty="0"/>
          </a:p>
        </p:txBody>
      </p:sp>
      <p:sp>
        <p:nvSpPr>
          <p:cNvPr id="17411" name="Rectangle 2"/>
          <p:cNvSpPr>
            <a:spLocks noGrp="1" noRot="1" noChangeAspect="1" noChangeArrowheads="1" noTextEdit="1"/>
          </p:cNvSpPr>
          <p:nvPr>
            <p:ph type="sldImg"/>
          </p:nvPr>
        </p:nvSpPr>
        <p:spPr>
          <a:xfrm>
            <a:off x="457200" y="720725"/>
            <a:ext cx="6400800" cy="3600450"/>
          </a:xfrm>
          <a:ln/>
        </p:spPr>
      </p:sp>
      <p:sp>
        <p:nvSpPr>
          <p:cNvPr id="17412" name="Rectangle 3"/>
          <p:cNvSpPr>
            <a:spLocks noGrp="1" noChangeArrowheads="1"/>
          </p:cNvSpPr>
          <p:nvPr>
            <p:ph type="body" idx="1"/>
          </p:nvPr>
        </p:nvSpPr>
        <p:spPr>
          <a:noFill/>
          <a:ln/>
        </p:spPr>
        <p:txBody>
          <a:bodyPr/>
          <a:lstStyle/>
          <a:p>
            <a:pPr eaLnBrk="1" hangingPunct="1"/>
            <a:endParaRPr lang="en-US" altLang="en-US" dirty="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15</a:t>
            </a:fld>
            <a:endParaRPr lang="en-US" altLang="en-US" dirty="0"/>
          </a:p>
        </p:txBody>
      </p:sp>
    </p:spTree>
    <p:extLst>
      <p:ext uri="{BB962C8B-B14F-4D97-AF65-F5344CB8AC3E}">
        <p14:creationId xmlns:p14="http://schemas.microsoft.com/office/powerpoint/2010/main" val="418851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16</a:t>
            </a:fld>
            <a:endParaRPr lang="en-US" altLang="en-US" dirty="0"/>
          </a:p>
        </p:txBody>
      </p:sp>
    </p:spTree>
    <p:extLst>
      <p:ext uri="{BB962C8B-B14F-4D97-AF65-F5344CB8AC3E}">
        <p14:creationId xmlns:p14="http://schemas.microsoft.com/office/powerpoint/2010/main" val="1552667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Traditional Labeling:</a:t>
            </a:r>
            <a:r>
              <a:rPr lang="en-US" dirty="0"/>
              <a:t> Converts categorical variables with only two unique values (often "Yes" or "No") to numerical labels (typically 0 or 1). This is simple and efficient for algorithms that can handle numerical features.</a:t>
            </a:r>
          </a:p>
          <a:p>
            <a:endParaRPr lang="en-US" b="1" dirty="0"/>
          </a:p>
          <a:p>
            <a:r>
              <a:rPr lang="en-US" b="1" dirty="0"/>
              <a:t>One-Hot Encoding:</a:t>
            </a:r>
            <a:r>
              <a:rPr lang="en-US" dirty="0"/>
              <a:t> Creates new binary columns for each unique value in a categorical variable. This increases the number of features but allows algorithms to better understand the relationships between different categories within the variable.</a:t>
            </a:r>
          </a:p>
          <a:p>
            <a:endParaRPr lang="en-US" dirty="0"/>
          </a:p>
          <a:p>
            <a:r>
              <a:rPr lang="en-US" b="1" dirty="0"/>
              <a:t>Standardization:</a:t>
            </a:r>
            <a:r>
              <a:rPr lang="en-US" dirty="0"/>
              <a:t> Targets a standard normal distribution (mean 0, standard deviation 1) by subtracting the mean and dividing by the standard deviation. This is useful for algorithms sensitive to feature scale or assuming normality. </a:t>
            </a:r>
          </a:p>
          <a:p>
            <a:endParaRPr lang="en-US" b="1" dirty="0"/>
          </a:p>
          <a:p>
            <a:r>
              <a:rPr lang="en-US" b="1" dirty="0"/>
              <a:t>Normalization:</a:t>
            </a:r>
            <a:r>
              <a:rPr lang="en-US" dirty="0"/>
              <a:t> Scales the data to a predefined range (often 0 to 1 or -1 to 1) based on the minimum and maximum values. This is useful for distance-based algorithms where the magnitude of the value matters.</a:t>
            </a:r>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31</a:t>
            </a:fld>
            <a:endParaRPr lang="en-US" altLang="en-US" dirty="0"/>
          </a:p>
        </p:txBody>
      </p:sp>
    </p:spTree>
    <p:extLst>
      <p:ext uri="{BB962C8B-B14F-4D97-AF65-F5344CB8AC3E}">
        <p14:creationId xmlns:p14="http://schemas.microsoft.com/office/powerpoint/2010/main" val="1558659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Project, Part 1: Outline Your Project</a:t>
            </a:r>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2</a:t>
            </a:fld>
            <a:endParaRPr lang="en-US" altLang="en-US" dirty="0"/>
          </a:p>
        </p:txBody>
      </p:sp>
    </p:spTree>
    <p:extLst>
      <p:ext uri="{BB962C8B-B14F-4D97-AF65-F5344CB8AC3E}">
        <p14:creationId xmlns:p14="http://schemas.microsoft.com/office/powerpoint/2010/main" val="4241371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3</a:t>
            </a:fld>
            <a:endParaRPr lang="en-US" altLang="en-US" dirty="0"/>
          </a:p>
        </p:txBody>
      </p:sp>
    </p:spTree>
    <p:extLst>
      <p:ext uri="{BB962C8B-B14F-4D97-AF65-F5344CB8AC3E}">
        <p14:creationId xmlns:p14="http://schemas.microsoft.com/office/powerpoint/2010/main" val="3075168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4</a:t>
            </a:fld>
            <a:endParaRPr lang="en-US" altLang="en-US" dirty="0"/>
          </a:p>
        </p:txBody>
      </p:sp>
    </p:spTree>
    <p:extLst>
      <p:ext uri="{BB962C8B-B14F-4D97-AF65-F5344CB8AC3E}">
        <p14:creationId xmlns:p14="http://schemas.microsoft.com/office/powerpoint/2010/main" val="237422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5</a:t>
            </a:fld>
            <a:endParaRPr lang="en-US" altLang="en-US" dirty="0"/>
          </a:p>
        </p:txBody>
      </p:sp>
    </p:spTree>
    <p:extLst>
      <p:ext uri="{BB962C8B-B14F-4D97-AF65-F5344CB8AC3E}">
        <p14:creationId xmlns:p14="http://schemas.microsoft.com/office/powerpoint/2010/main" val="408342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6</a:t>
            </a:fld>
            <a:endParaRPr lang="en-US" altLang="en-US" dirty="0"/>
          </a:p>
        </p:txBody>
      </p:sp>
    </p:spTree>
    <p:extLst>
      <p:ext uri="{BB962C8B-B14F-4D97-AF65-F5344CB8AC3E}">
        <p14:creationId xmlns:p14="http://schemas.microsoft.com/office/powerpoint/2010/main" val="3560657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7</a:t>
            </a:fld>
            <a:endParaRPr lang="en-US" altLang="en-US" dirty="0"/>
          </a:p>
        </p:txBody>
      </p:sp>
    </p:spTree>
    <p:extLst>
      <p:ext uri="{BB962C8B-B14F-4D97-AF65-F5344CB8AC3E}">
        <p14:creationId xmlns:p14="http://schemas.microsoft.com/office/powerpoint/2010/main" val="3568257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8</a:t>
            </a:fld>
            <a:endParaRPr lang="en-US" altLang="en-US" dirty="0"/>
          </a:p>
        </p:txBody>
      </p:sp>
    </p:spTree>
    <p:extLst>
      <p:ext uri="{BB962C8B-B14F-4D97-AF65-F5344CB8AC3E}">
        <p14:creationId xmlns:p14="http://schemas.microsoft.com/office/powerpoint/2010/main" val="34078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13</a:t>
            </a:fld>
            <a:endParaRPr lang="en-US" altLang="en-US" dirty="0"/>
          </a:p>
        </p:txBody>
      </p:sp>
    </p:spTree>
    <p:extLst>
      <p:ext uri="{BB962C8B-B14F-4D97-AF65-F5344CB8AC3E}">
        <p14:creationId xmlns:p14="http://schemas.microsoft.com/office/powerpoint/2010/main" val="28775708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A clock on a wall&#10;&#10;Description automatically generated with low confidence">
            <a:extLst>
              <a:ext uri="{FF2B5EF4-FFF2-40B4-BE49-F238E27FC236}">
                <a16:creationId xmlns:a16="http://schemas.microsoft.com/office/drawing/2014/main" id="{0D0A31D0-EC2A-4248-B224-A6192DFA03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71213"/>
          </a:xfrm>
          <a:prstGeom prst="rect">
            <a:avLst/>
          </a:prstGeom>
        </p:spPr>
      </p:pic>
      <p:sp>
        <p:nvSpPr>
          <p:cNvPr id="11" name="Rectangle 10">
            <a:extLst>
              <a:ext uri="{FF2B5EF4-FFF2-40B4-BE49-F238E27FC236}">
                <a16:creationId xmlns:a16="http://schemas.microsoft.com/office/drawing/2014/main" id="{ED06DB00-F7AA-4EAD-9C9A-73E8D91030C0}"/>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2" name="Subtitle 2">
            <a:extLst>
              <a:ext uri="{FF2B5EF4-FFF2-40B4-BE49-F238E27FC236}">
                <a16:creationId xmlns:a16="http://schemas.microsoft.com/office/drawing/2014/main" id="{C9C43B7A-769D-44B4-BBAC-8C566EAA320E}"/>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3" name="Text Placeholder 11">
            <a:extLst>
              <a:ext uri="{FF2B5EF4-FFF2-40B4-BE49-F238E27FC236}">
                <a16:creationId xmlns:a16="http://schemas.microsoft.com/office/drawing/2014/main" id="{F8542D13-563C-47DB-A144-ECC3F890E835}"/>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LOGO">
            <a:extLst>
              <a:ext uri="{FF2B5EF4-FFF2-40B4-BE49-F238E27FC236}">
                <a16:creationId xmlns:a16="http://schemas.microsoft.com/office/drawing/2014/main" id="{8E18C6E4-022F-4310-9296-D91718C64AA3}"/>
              </a:ext>
            </a:extLst>
          </p:cNvPr>
          <p:cNvPicPr>
            <a:picLocks noChangeAspect="1" noChangeArrowheads="1"/>
          </p:cNvPicPr>
          <p:nvPr userDrawn="1"/>
        </p:nvPicPr>
        <p:blipFill>
          <a:blip r:embed="rId2" cstate="screen">
            <a:lum bright="70000" contrast="-70000"/>
            <a:extLst>
              <a:ext uri="{28A0092B-C50C-407E-A947-70E740481C1C}">
                <a14:useLocalDpi xmlns:a14="http://schemas.microsoft.com/office/drawing/2010/main"/>
              </a:ext>
            </a:extLst>
          </a:blip>
          <a:srcRect/>
          <a:stretch>
            <a:fillRect/>
          </a:stretch>
        </p:blipFill>
        <p:spPr bwMode="auto">
          <a:xfrm>
            <a:off x="11256654" y="5966464"/>
            <a:ext cx="908050" cy="877888"/>
          </a:xfrm>
          <a:prstGeom prst="rect">
            <a:avLst/>
          </a:prstGeom>
          <a:noFill/>
          <a:ln w="9525">
            <a:noFill/>
            <a:miter lim="800000"/>
            <a:headEnd/>
            <a:tailEnd/>
          </a:ln>
        </p:spPr>
      </p:pic>
      <p:sp>
        <p:nvSpPr>
          <p:cNvPr id="2" name="Title 1">
            <a:extLst>
              <a:ext uri="{FF2B5EF4-FFF2-40B4-BE49-F238E27FC236}">
                <a16:creationId xmlns:a16="http://schemas.microsoft.com/office/drawing/2014/main" id="{83953E68-CBAC-4F81-AC2A-51903A560158}"/>
              </a:ext>
            </a:extLst>
          </p:cNvPr>
          <p:cNvSpPr>
            <a:spLocks noGrp="1"/>
          </p:cNvSpPr>
          <p:nvPr>
            <p:ph type="title"/>
          </p:nvPr>
        </p:nvSpPr>
        <p:spPr/>
        <p:txBody>
          <a:bodyPr/>
          <a:lstStyle/>
          <a:p>
            <a:r>
              <a:rPr lang="en-US"/>
              <a:t>Click to edit Master title style</a:t>
            </a:r>
            <a:endParaRPr lang="en-GB"/>
          </a:p>
        </p:txBody>
      </p:sp>
      <p:sp>
        <p:nvSpPr>
          <p:cNvPr id="4" name="Content Placeholder 2">
            <a:extLst>
              <a:ext uri="{FF2B5EF4-FFF2-40B4-BE49-F238E27FC236}">
                <a16:creationId xmlns:a16="http://schemas.microsoft.com/office/drawing/2014/main" id="{695D3BF5-0F58-4B21-BF3E-23904A1751CB}"/>
              </a:ext>
            </a:extLst>
          </p:cNvPr>
          <p:cNvSpPr>
            <a:spLocks noGrp="1"/>
          </p:cNvSpPr>
          <p:nvPr>
            <p:ph idx="1"/>
          </p:nvPr>
        </p:nvSpPr>
        <p:spPr>
          <a:xfrm>
            <a:off x="304800" y="1136469"/>
            <a:ext cx="10951854" cy="5551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096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A8A51A02-80FA-4713-88CF-6C125A500FB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05889" y="563267"/>
            <a:ext cx="10180222" cy="573146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A picture containing outdoor, porch&#10;&#10;Description automatically generated">
            <a:extLst>
              <a:ext uri="{FF2B5EF4-FFF2-40B4-BE49-F238E27FC236}">
                <a16:creationId xmlns:a16="http://schemas.microsoft.com/office/drawing/2014/main" id="{4FB17905-7476-49D3-B1BD-E259D35B41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060"/>
            <a:ext cx="12196352" cy="6867060"/>
          </a:xfrm>
          <a:prstGeom prst="rect">
            <a:avLst/>
          </a:prstGeom>
        </p:spPr>
      </p:pic>
      <p:sp>
        <p:nvSpPr>
          <p:cNvPr id="9" name="Rectangle 8">
            <a:extLst>
              <a:ext uri="{FF2B5EF4-FFF2-40B4-BE49-F238E27FC236}">
                <a16:creationId xmlns:a16="http://schemas.microsoft.com/office/drawing/2014/main" id="{43DD32D7-041F-46BA-82C6-FCD9940A542C}"/>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ubtitle 2">
            <a:extLst>
              <a:ext uri="{FF2B5EF4-FFF2-40B4-BE49-F238E27FC236}">
                <a16:creationId xmlns:a16="http://schemas.microsoft.com/office/drawing/2014/main" id="{A43C7A34-7D09-415A-B847-B0DD813FCBEF}"/>
              </a:ext>
            </a:extLst>
          </p:cNvPr>
          <p:cNvSpPr>
            <a:spLocks noGrp="1"/>
          </p:cNvSpPr>
          <p:nvPr>
            <p:ph type="subTitle" idx="1" hasCustomPrompt="1"/>
          </p:nvPr>
        </p:nvSpPr>
        <p:spPr>
          <a:xfrm>
            <a:off x="2037805" y="4848352"/>
            <a:ext cx="9694817"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6DF01E55-BE30-4562-9685-242343499BA7}"/>
              </a:ext>
            </a:extLst>
          </p:cNvPr>
          <p:cNvSpPr>
            <a:spLocks noGrp="1"/>
          </p:cNvSpPr>
          <p:nvPr>
            <p:ph type="body" sz="quarter" idx="10" hasCustomPrompt="1"/>
          </p:nvPr>
        </p:nvSpPr>
        <p:spPr>
          <a:xfrm>
            <a:off x="2037393" y="6034667"/>
            <a:ext cx="9694816"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pic>
        <p:nvPicPr>
          <p:cNvPr id="7" name="Picture 6" descr="LOGO">
            <a:extLst>
              <a:ext uri="{FF2B5EF4-FFF2-40B4-BE49-F238E27FC236}">
                <a16:creationId xmlns:a16="http://schemas.microsoft.com/office/drawing/2014/main" id="{F50BAF7B-1C8F-4AD1-9D5F-8A48437EA2C0}"/>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241990" y="4995126"/>
            <a:ext cx="1553002" cy="1583438"/>
          </a:xfrm>
          <a:prstGeom prst="rect">
            <a:avLst/>
          </a:prstGeom>
          <a:noFill/>
          <a:ln w="9525">
            <a:noFill/>
            <a:miter lim="800000"/>
            <a:headEnd/>
            <a:tailEnd/>
          </a:ln>
        </p:spPr>
      </p:pic>
    </p:spTree>
    <p:extLst>
      <p:ext uri="{BB962C8B-B14F-4D97-AF65-F5344CB8AC3E}">
        <p14:creationId xmlns:p14="http://schemas.microsoft.com/office/powerpoint/2010/main" val="128356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7" name="Picture 6" descr="A picture containing grass, outdoor&#10;&#10;Description automatically generated">
            <a:extLst>
              <a:ext uri="{FF2B5EF4-FFF2-40B4-BE49-F238E27FC236}">
                <a16:creationId xmlns:a16="http://schemas.microsoft.com/office/drawing/2014/main" id="{18117725-D4E5-4250-9E57-BD28059006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84" y="0"/>
            <a:ext cx="12197584" cy="6858000"/>
          </a:xfrm>
          <a:prstGeom prst="rect">
            <a:avLst/>
          </a:prstGeom>
        </p:spPr>
      </p:pic>
      <p:sp>
        <p:nvSpPr>
          <p:cNvPr id="9" name="Rectangle 8">
            <a:extLst>
              <a:ext uri="{FF2B5EF4-FFF2-40B4-BE49-F238E27FC236}">
                <a16:creationId xmlns:a16="http://schemas.microsoft.com/office/drawing/2014/main" id="{43DD32D7-041F-46BA-82C6-FCD9940A542C}"/>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ubtitle 2">
            <a:extLst>
              <a:ext uri="{FF2B5EF4-FFF2-40B4-BE49-F238E27FC236}">
                <a16:creationId xmlns:a16="http://schemas.microsoft.com/office/drawing/2014/main" id="{A43C7A34-7D09-415A-B847-B0DD813FCBEF}"/>
              </a:ext>
            </a:extLst>
          </p:cNvPr>
          <p:cNvSpPr>
            <a:spLocks noGrp="1"/>
          </p:cNvSpPr>
          <p:nvPr>
            <p:ph type="subTitle" idx="1" hasCustomPrompt="1"/>
          </p:nvPr>
        </p:nvSpPr>
        <p:spPr>
          <a:xfrm>
            <a:off x="2037805" y="4848352"/>
            <a:ext cx="9694817"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6DF01E55-BE30-4562-9685-242343499BA7}"/>
              </a:ext>
            </a:extLst>
          </p:cNvPr>
          <p:cNvSpPr>
            <a:spLocks noGrp="1"/>
          </p:cNvSpPr>
          <p:nvPr>
            <p:ph type="body" sz="quarter" idx="10" hasCustomPrompt="1"/>
          </p:nvPr>
        </p:nvSpPr>
        <p:spPr>
          <a:xfrm>
            <a:off x="2037393" y="6034667"/>
            <a:ext cx="9694816"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pic>
        <p:nvPicPr>
          <p:cNvPr id="13" name="Picture 12" descr="LOGO">
            <a:extLst>
              <a:ext uri="{FF2B5EF4-FFF2-40B4-BE49-F238E27FC236}">
                <a16:creationId xmlns:a16="http://schemas.microsoft.com/office/drawing/2014/main" id="{3CB0FC11-D456-46B5-9867-54511ABF755D}"/>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241990" y="4995126"/>
            <a:ext cx="1553002" cy="1583438"/>
          </a:xfrm>
          <a:prstGeom prst="rect">
            <a:avLst/>
          </a:prstGeom>
          <a:noFill/>
          <a:ln w="9525">
            <a:noFill/>
            <a:miter lim="800000"/>
            <a:headEnd/>
            <a:tailEnd/>
          </a:ln>
        </p:spPr>
      </p:pic>
    </p:spTree>
    <p:extLst>
      <p:ext uri="{BB962C8B-B14F-4D97-AF65-F5344CB8AC3E}">
        <p14:creationId xmlns:p14="http://schemas.microsoft.com/office/powerpoint/2010/main" val="902698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descr="A picture containing grass, outdoor, sky, house&#10;&#10;Description automatically generated">
            <a:extLst>
              <a:ext uri="{FF2B5EF4-FFF2-40B4-BE49-F238E27FC236}">
                <a16:creationId xmlns:a16="http://schemas.microsoft.com/office/drawing/2014/main" id="{995CCF01-7DBF-498D-8383-B02D46246D0E}"/>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792" y="0"/>
            <a:ext cx="12194792" cy="6856694"/>
          </a:xfrm>
          <a:prstGeom prst="rect">
            <a:avLst/>
          </a:prstGeom>
        </p:spPr>
      </p:pic>
      <p:sp>
        <p:nvSpPr>
          <p:cNvPr id="2" name="Rectangle 1">
            <a:extLst>
              <a:ext uri="{FF2B5EF4-FFF2-40B4-BE49-F238E27FC236}">
                <a16:creationId xmlns:a16="http://schemas.microsoft.com/office/drawing/2014/main" id="{E8A2CAF4-0090-4231-B550-5C8793A4E5CB}"/>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6" name="Rectangle 5">
            <a:extLst>
              <a:ext uri="{FF2B5EF4-FFF2-40B4-BE49-F238E27FC236}">
                <a16:creationId xmlns:a16="http://schemas.microsoft.com/office/drawing/2014/main" id="{397A9900-5102-4CEC-A024-AE0AC5B57DC4}"/>
              </a:ext>
            </a:extLst>
          </p:cNvPr>
          <p:cNvSpPr/>
          <p:nvPr userDrawn="1"/>
        </p:nvSpPr>
        <p:spPr>
          <a:xfrm flipV="1">
            <a:off x="-261258" y="3769942"/>
            <a:ext cx="12192000" cy="45719"/>
          </a:xfrm>
          <a:prstGeom prst="rect">
            <a:avLst/>
          </a:prstGeom>
          <a:solidFill>
            <a:schemeClr val="accent6"/>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8" name="Picture 7" descr="LOGO">
            <a:extLst>
              <a:ext uri="{FF2B5EF4-FFF2-40B4-BE49-F238E27FC236}">
                <a16:creationId xmlns:a16="http://schemas.microsoft.com/office/drawing/2014/main" id="{D938C661-276E-4BC9-8060-34EC67F0AF46}"/>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197666" y="288690"/>
            <a:ext cx="1459260" cy="1487859"/>
          </a:xfrm>
          <a:prstGeom prst="rect">
            <a:avLst/>
          </a:prstGeom>
          <a:noFill/>
          <a:ln w="9525">
            <a:noFill/>
            <a:miter lim="800000"/>
            <a:headEnd/>
            <a:tailEnd/>
          </a:ln>
        </p:spPr>
      </p:pic>
      <p:sp>
        <p:nvSpPr>
          <p:cNvPr id="9" name="Subtitle 2">
            <a:extLst>
              <a:ext uri="{FF2B5EF4-FFF2-40B4-BE49-F238E27FC236}">
                <a16:creationId xmlns:a16="http://schemas.microsoft.com/office/drawing/2014/main" id="{6E39303D-C271-409A-B80F-3CDD1E5D15EB}"/>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57C39E4E-118E-41CE-8942-79C925714C9B}"/>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extLst>
      <p:ext uri="{BB962C8B-B14F-4D97-AF65-F5344CB8AC3E}">
        <p14:creationId xmlns:p14="http://schemas.microsoft.com/office/powerpoint/2010/main" val="95358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A picture containing grass, outdoor&#10;&#10;Description automatically generated">
            <a:extLst>
              <a:ext uri="{FF2B5EF4-FFF2-40B4-BE49-F238E27FC236}">
                <a16:creationId xmlns:a16="http://schemas.microsoft.com/office/drawing/2014/main" id="{D58677F0-0965-453E-9EF6-D003C10B3F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84" y="0"/>
            <a:ext cx="12197584" cy="6858000"/>
          </a:xfrm>
          <a:prstGeom prst="rect">
            <a:avLst/>
          </a:prstGeom>
        </p:spPr>
      </p:pic>
      <p:sp>
        <p:nvSpPr>
          <p:cNvPr id="2" name="Rectangle 1">
            <a:extLst>
              <a:ext uri="{FF2B5EF4-FFF2-40B4-BE49-F238E27FC236}">
                <a16:creationId xmlns:a16="http://schemas.microsoft.com/office/drawing/2014/main" id="{E8A2CAF4-0090-4231-B550-5C8793A4E5CB}"/>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6" name="Rectangle 5">
            <a:extLst>
              <a:ext uri="{FF2B5EF4-FFF2-40B4-BE49-F238E27FC236}">
                <a16:creationId xmlns:a16="http://schemas.microsoft.com/office/drawing/2014/main" id="{397A9900-5102-4CEC-A024-AE0AC5B57DC4}"/>
              </a:ext>
            </a:extLst>
          </p:cNvPr>
          <p:cNvSpPr/>
          <p:nvPr userDrawn="1"/>
        </p:nvSpPr>
        <p:spPr>
          <a:xfrm flipV="1">
            <a:off x="-261258" y="3769942"/>
            <a:ext cx="12192000" cy="45719"/>
          </a:xfrm>
          <a:prstGeom prst="rect">
            <a:avLst/>
          </a:prstGeom>
          <a:solidFill>
            <a:schemeClr val="accent6"/>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12" name="Picture 11" descr="LOGO">
            <a:extLst>
              <a:ext uri="{FF2B5EF4-FFF2-40B4-BE49-F238E27FC236}">
                <a16:creationId xmlns:a16="http://schemas.microsoft.com/office/drawing/2014/main" id="{059F1D5A-7355-4A24-A482-588E44CFBF1D}"/>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197666" y="288690"/>
            <a:ext cx="1459260" cy="1487859"/>
          </a:xfrm>
          <a:prstGeom prst="rect">
            <a:avLst/>
          </a:prstGeom>
          <a:noFill/>
          <a:ln w="9525">
            <a:noFill/>
            <a:miter lim="800000"/>
            <a:headEnd/>
            <a:tailEnd/>
          </a:ln>
        </p:spPr>
      </p:pic>
      <p:sp>
        <p:nvSpPr>
          <p:cNvPr id="10" name="Subtitle 2">
            <a:extLst>
              <a:ext uri="{FF2B5EF4-FFF2-40B4-BE49-F238E27FC236}">
                <a16:creationId xmlns:a16="http://schemas.microsoft.com/office/drawing/2014/main" id="{FE379096-8A4F-4050-87DA-F8EC13EE76FD}"/>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3" name="Text Placeholder 11">
            <a:extLst>
              <a:ext uri="{FF2B5EF4-FFF2-40B4-BE49-F238E27FC236}">
                <a16:creationId xmlns:a16="http://schemas.microsoft.com/office/drawing/2014/main" id="{E9119EB5-E645-49CA-B375-C020D27FF657}"/>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extLst>
      <p:ext uri="{BB962C8B-B14F-4D97-AF65-F5344CB8AC3E}">
        <p14:creationId xmlns:p14="http://schemas.microsoft.com/office/powerpoint/2010/main" val="273158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D400D6-F40E-4622-AEF9-87C3C8D9E691}"/>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ubtitle 2"/>
          <p:cNvSpPr>
            <a:spLocks noGrp="1"/>
          </p:cNvSpPr>
          <p:nvPr>
            <p:ph type="subTitle" idx="1" hasCustomPrompt="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text style</a:t>
            </a:r>
          </a:p>
        </p:txBody>
      </p:sp>
      <p:sp>
        <p:nvSpPr>
          <p:cNvPr id="6" name="Title 1">
            <a:extLst>
              <a:ext uri="{FF2B5EF4-FFF2-40B4-BE49-F238E27FC236}">
                <a16:creationId xmlns:a16="http://schemas.microsoft.com/office/drawing/2014/main" id="{0B42BFC3-F2A3-4DC6-9428-42623236E8D8}"/>
              </a:ext>
            </a:extLst>
          </p:cNvPr>
          <p:cNvSpPr txBox="1">
            <a:spLocks/>
          </p:cNvSpPr>
          <p:nvPr userDrawn="1"/>
        </p:nvSpPr>
        <p:spPr bwMode="auto">
          <a:xfrm>
            <a:off x="304799" y="76200"/>
            <a:ext cx="11630025" cy="7467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defRPr>
            </a:lvl2pPr>
            <a:lvl3pPr algn="l" rtl="0" eaLnBrk="0" fontAlgn="base" hangingPunct="0">
              <a:spcBef>
                <a:spcPct val="0"/>
              </a:spcBef>
              <a:spcAft>
                <a:spcPct val="0"/>
              </a:spcAft>
              <a:defRPr sz="4400">
                <a:solidFill>
                  <a:schemeClr val="bg1"/>
                </a:solidFill>
                <a:latin typeface="Arial" charset="0"/>
              </a:defRPr>
            </a:lvl3pPr>
            <a:lvl4pPr algn="l" rtl="0" eaLnBrk="0" fontAlgn="base" hangingPunct="0">
              <a:spcBef>
                <a:spcPct val="0"/>
              </a:spcBef>
              <a:spcAft>
                <a:spcPct val="0"/>
              </a:spcAft>
              <a:defRPr sz="4400">
                <a:solidFill>
                  <a:schemeClr val="bg1"/>
                </a:solidFill>
                <a:latin typeface="Arial" charset="0"/>
              </a:defRPr>
            </a:lvl4pPr>
            <a:lvl5pPr algn="l" rtl="0" eaLnBrk="0" fontAlgn="base" hangingPunct="0">
              <a:spcBef>
                <a:spcPct val="0"/>
              </a:spcBef>
              <a:spcAft>
                <a:spcPct val="0"/>
              </a:spcAft>
              <a:defRPr sz="4400">
                <a:solidFill>
                  <a:schemeClr val="bg1"/>
                </a:solidFill>
                <a:latin typeface="Arial" charset="0"/>
              </a:defRPr>
            </a:lvl5pPr>
            <a:lvl6pPr marL="457200" algn="l" rtl="0" fontAlgn="base">
              <a:spcBef>
                <a:spcPct val="0"/>
              </a:spcBef>
              <a:spcAft>
                <a:spcPct val="0"/>
              </a:spcAft>
              <a:defRPr sz="4400">
                <a:solidFill>
                  <a:schemeClr val="bg1"/>
                </a:solidFill>
                <a:latin typeface="Arial" charset="0"/>
              </a:defRPr>
            </a:lvl6pPr>
            <a:lvl7pPr marL="914400" algn="l" rtl="0" fontAlgn="base">
              <a:spcBef>
                <a:spcPct val="0"/>
              </a:spcBef>
              <a:spcAft>
                <a:spcPct val="0"/>
              </a:spcAft>
              <a:defRPr sz="4400">
                <a:solidFill>
                  <a:schemeClr val="bg1"/>
                </a:solidFill>
                <a:latin typeface="Arial" charset="0"/>
              </a:defRPr>
            </a:lvl7pPr>
            <a:lvl8pPr marL="1371600" algn="l" rtl="0" fontAlgn="base">
              <a:spcBef>
                <a:spcPct val="0"/>
              </a:spcBef>
              <a:spcAft>
                <a:spcPct val="0"/>
              </a:spcAft>
              <a:defRPr sz="4400">
                <a:solidFill>
                  <a:schemeClr val="bg1"/>
                </a:solidFill>
                <a:latin typeface="Arial" charset="0"/>
              </a:defRPr>
            </a:lvl8pPr>
            <a:lvl9pPr marL="1828800" algn="l" rtl="0" fontAlgn="base">
              <a:spcBef>
                <a:spcPct val="0"/>
              </a:spcBef>
              <a:spcAft>
                <a:spcPct val="0"/>
              </a:spcAft>
              <a:defRPr sz="4400">
                <a:solidFill>
                  <a:schemeClr val="bg1"/>
                </a:solidFill>
                <a:latin typeface="Arial" charset="0"/>
              </a:defRPr>
            </a:lvl9pPr>
          </a:lstStyle>
          <a:p>
            <a:pPr algn="l" rtl="0" eaLnBrk="0" fontAlgn="base" hangingPunct="0">
              <a:spcBef>
                <a:spcPct val="0"/>
              </a:spcBef>
              <a:spcAft>
                <a:spcPct val="0"/>
              </a:spcAft>
            </a:pPr>
            <a:r>
              <a:rPr lang="en-US" sz="3600" b="1" dirty="0">
                <a:solidFill>
                  <a:schemeClr val="bg1"/>
                </a:solidFill>
                <a:latin typeface="+mn-lt"/>
                <a:ea typeface="+mj-ea"/>
                <a:cs typeface="+mj-cs"/>
              </a:rPr>
              <a:t>Click to edit Master title style</a:t>
            </a:r>
          </a:p>
        </p:txBody>
      </p:sp>
      <p:sp>
        <p:nvSpPr>
          <p:cNvPr id="10" name="Text Placeholder 8">
            <a:extLst>
              <a:ext uri="{FF2B5EF4-FFF2-40B4-BE49-F238E27FC236}">
                <a16:creationId xmlns:a16="http://schemas.microsoft.com/office/drawing/2014/main" id="{96F81B78-BE5F-4107-B714-85FF62366798}"/>
              </a:ext>
            </a:extLst>
          </p:cNvPr>
          <p:cNvSpPr>
            <a:spLocks noGrp="1"/>
          </p:cNvSpPr>
          <p:nvPr>
            <p:ph type="body" sz="quarter" idx="10" hasCustomPrompt="1"/>
          </p:nvPr>
        </p:nvSpPr>
        <p:spPr>
          <a:xfrm>
            <a:off x="914400" y="1219200"/>
            <a:ext cx="10463213" cy="2381250"/>
          </a:xfrm>
        </p:spPr>
        <p:txBody>
          <a:bodyPr/>
          <a:lstStyle>
            <a:lvl1pPr marL="0" indent="0" algn="ctr">
              <a:buNone/>
              <a:defRPr sz="3600"/>
            </a:lvl1pPr>
          </a:lstStyle>
          <a:p>
            <a:pPr lvl="0"/>
            <a:r>
              <a:rPr lang="en-US" dirty="0"/>
              <a:t>Click to edit Master Subtitle styles</a:t>
            </a:r>
          </a:p>
        </p:txBody>
      </p:sp>
      <p:pic>
        <p:nvPicPr>
          <p:cNvPr id="4" name="Picture 3" descr="A logo of a institute of management&#10;&#10;Description automatically generated">
            <a:extLst>
              <a:ext uri="{FF2B5EF4-FFF2-40B4-BE49-F238E27FC236}">
                <a16:creationId xmlns:a16="http://schemas.microsoft.com/office/drawing/2014/main" id="{A6BF1C55-AD01-0B78-2B07-2D492EEDF29B}"/>
              </a:ext>
            </a:extLst>
          </p:cNvPr>
          <p:cNvPicPr>
            <a:picLocks noChangeAspect="1"/>
          </p:cNvPicPr>
          <p:nvPr userDrawn="1"/>
        </p:nvPicPr>
        <p:blipFill rotWithShape="1">
          <a:blip r:embed="rId2" cstate="screen">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b="-1"/>
          <a:stretch/>
        </p:blipFill>
        <p:spPr>
          <a:xfrm>
            <a:off x="11268686" y="5966463"/>
            <a:ext cx="879812" cy="87788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2DB14C-DD8C-4C2F-9A6F-0BF71A7AB76F}"/>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2" name="Title 1"/>
          <p:cNvSpPr>
            <a:spLocks noGrp="1"/>
          </p:cNvSpPr>
          <p:nvPr>
            <p:ph type="title"/>
          </p:nvPr>
        </p:nvSpPr>
        <p:spPr>
          <a:xfrm>
            <a:off x="304800" y="76200"/>
            <a:ext cx="11630024" cy="746760"/>
          </a:xfrm>
        </p:spPr>
        <p:txBody>
          <a:bodyPr/>
          <a:lstStyle>
            <a:lvl1pPr algn="l" rtl="0" eaLnBrk="0" fontAlgn="base" hangingPunct="0">
              <a:spcBef>
                <a:spcPct val="0"/>
              </a:spcBef>
              <a:spcAft>
                <a:spcPct val="0"/>
              </a:spcAft>
              <a:defRPr lang="en-US" sz="3600" b="1" dirty="0">
                <a:solidFill>
                  <a:schemeClr val="bg1"/>
                </a:solidFill>
                <a:latin typeface="+mn-lt"/>
                <a:ea typeface="+mj-ea"/>
                <a:cs typeface="+mj-cs"/>
              </a:defRPr>
            </a:lvl1pPr>
          </a:lstStyle>
          <a:p>
            <a:r>
              <a:rPr lang="en-US" dirty="0"/>
              <a:t>Click to edit Master title style</a:t>
            </a:r>
          </a:p>
        </p:txBody>
      </p:sp>
      <p:sp>
        <p:nvSpPr>
          <p:cNvPr id="3" name="Content Placeholder 2"/>
          <p:cNvSpPr>
            <a:spLocks noGrp="1"/>
          </p:cNvSpPr>
          <p:nvPr>
            <p:ph idx="1"/>
          </p:nvPr>
        </p:nvSpPr>
        <p:spPr>
          <a:xfrm>
            <a:off x="304800" y="1136469"/>
            <a:ext cx="10951854" cy="5551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logo of a institute of management&#10;&#10;Description automatically generated">
            <a:extLst>
              <a:ext uri="{FF2B5EF4-FFF2-40B4-BE49-F238E27FC236}">
                <a16:creationId xmlns:a16="http://schemas.microsoft.com/office/drawing/2014/main" id="{6EDD0760-AF05-565D-6DF5-FD65DF65FB9F}"/>
              </a:ext>
            </a:extLst>
          </p:cNvPr>
          <p:cNvPicPr>
            <a:picLocks noChangeAspect="1"/>
          </p:cNvPicPr>
          <p:nvPr userDrawn="1"/>
        </p:nvPicPr>
        <p:blipFill rotWithShape="1">
          <a:blip r:embed="rId2" cstate="screen">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b="-1"/>
          <a:stretch/>
        </p:blipFill>
        <p:spPr>
          <a:xfrm>
            <a:off x="11268686" y="5966463"/>
            <a:ext cx="879812" cy="87788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2DB14C-DD8C-4C2F-9A6F-0BF71A7AB76F}"/>
              </a:ext>
            </a:extLst>
          </p:cNvPr>
          <p:cNvSpPr/>
          <p:nvPr userDrawn="1"/>
        </p:nvSpPr>
        <p:spPr>
          <a:xfrm>
            <a:off x="0" y="0"/>
            <a:ext cx="12192000" cy="3272830"/>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2" name="Title 1"/>
          <p:cNvSpPr>
            <a:spLocks noGrp="1"/>
          </p:cNvSpPr>
          <p:nvPr>
            <p:ph type="title"/>
          </p:nvPr>
        </p:nvSpPr>
        <p:spPr>
          <a:xfrm>
            <a:off x="304800" y="76199"/>
            <a:ext cx="11630024" cy="3099487"/>
          </a:xfrm>
        </p:spPr>
        <p:txBody>
          <a:bodyPr/>
          <a:lstStyle>
            <a:lvl1pPr algn="l" rtl="0" eaLnBrk="0" fontAlgn="base" hangingPunct="0">
              <a:spcBef>
                <a:spcPct val="0"/>
              </a:spcBef>
              <a:spcAft>
                <a:spcPct val="0"/>
              </a:spcAft>
              <a:defRPr lang="en-US" sz="3600" b="1" dirty="0">
                <a:solidFill>
                  <a:schemeClr val="bg1"/>
                </a:solidFill>
                <a:latin typeface="+mn-lt"/>
                <a:ea typeface="+mj-ea"/>
                <a:cs typeface="+mj-cs"/>
              </a:defRPr>
            </a:lvl1pPr>
          </a:lstStyle>
          <a:p>
            <a:r>
              <a:rPr lang="en-US" dirty="0"/>
              <a:t>Click to edit Master title style</a:t>
            </a:r>
          </a:p>
        </p:txBody>
      </p:sp>
      <p:sp>
        <p:nvSpPr>
          <p:cNvPr id="3" name="Content Placeholder 2"/>
          <p:cNvSpPr>
            <a:spLocks noGrp="1"/>
          </p:cNvSpPr>
          <p:nvPr>
            <p:ph idx="1"/>
          </p:nvPr>
        </p:nvSpPr>
        <p:spPr>
          <a:xfrm>
            <a:off x="304800" y="3429000"/>
            <a:ext cx="10951854" cy="32591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logo of a institute of management&#10;&#10;Description automatically generated">
            <a:extLst>
              <a:ext uri="{FF2B5EF4-FFF2-40B4-BE49-F238E27FC236}">
                <a16:creationId xmlns:a16="http://schemas.microsoft.com/office/drawing/2014/main" id="{D47FE50F-5A30-63DF-C3AC-0C5FF759FC5C}"/>
              </a:ext>
            </a:extLst>
          </p:cNvPr>
          <p:cNvPicPr>
            <a:picLocks noChangeAspect="1"/>
          </p:cNvPicPr>
          <p:nvPr userDrawn="1"/>
        </p:nvPicPr>
        <p:blipFill rotWithShape="1">
          <a:blip r:embed="rId2" cstate="screen">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b="-1"/>
          <a:stretch/>
        </p:blipFill>
        <p:spPr>
          <a:xfrm>
            <a:off x="11268686" y="5966463"/>
            <a:ext cx="879812" cy="877889"/>
          </a:xfrm>
          <a:prstGeom prst="rect">
            <a:avLst/>
          </a:prstGeom>
        </p:spPr>
      </p:pic>
    </p:spTree>
    <p:extLst>
      <p:ext uri="{BB962C8B-B14F-4D97-AF65-F5344CB8AC3E}">
        <p14:creationId xmlns:p14="http://schemas.microsoft.com/office/powerpoint/2010/main" val="744742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C00FF8-136F-48F0-8052-F2583B34003A}"/>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8" name="Flowchart: Manual Input 37">
            <a:extLst>
              <a:ext uri="{FF2B5EF4-FFF2-40B4-BE49-F238E27FC236}">
                <a16:creationId xmlns:a16="http://schemas.microsoft.com/office/drawing/2014/main" id="{503409C5-3641-4283-9E1B-7A87E96F8C89}"/>
              </a:ext>
            </a:extLst>
          </p:cNvPr>
          <p:cNvSpPr/>
          <p:nvPr userDrawn="1"/>
        </p:nvSpPr>
        <p:spPr>
          <a:xfrm rot="5400000">
            <a:off x="704450" y="214301"/>
            <a:ext cx="5932421" cy="7341327"/>
          </a:xfrm>
          <a:prstGeom prst="flowChartManualInpu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04800" y="76200"/>
            <a:ext cx="11630024" cy="746760"/>
          </a:xfrm>
        </p:spPr>
        <p:txBody>
          <a:bodyPr/>
          <a:lstStyle>
            <a:lvl1pPr>
              <a:defRPr sz="3600"/>
            </a:lvl1pPr>
          </a:lstStyle>
          <a:p>
            <a:r>
              <a:rPr lang="en-US" dirty="0"/>
              <a:t>Click to edit Master title style</a:t>
            </a:r>
          </a:p>
        </p:txBody>
      </p:sp>
      <p:sp>
        <p:nvSpPr>
          <p:cNvPr id="41" name="Text Placeholder 40">
            <a:extLst>
              <a:ext uri="{FF2B5EF4-FFF2-40B4-BE49-F238E27FC236}">
                <a16:creationId xmlns:a16="http://schemas.microsoft.com/office/drawing/2014/main" id="{98D76259-2EAD-43FD-BBC6-AEB0C2A9C72F}"/>
              </a:ext>
            </a:extLst>
          </p:cNvPr>
          <p:cNvSpPr>
            <a:spLocks noGrp="1"/>
          </p:cNvSpPr>
          <p:nvPr>
            <p:ph type="body" sz="quarter" idx="10" hasCustomPrompt="1"/>
          </p:nvPr>
        </p:nvSpPr>
        <p:spPr>
          <a:xfrm>
            <a:off x="7341324" y="2202464"/>
            <a:ext cx="4076700" cy="3173412"/>
          </a:xfrm>
        </p:spPr>
        <p:txBody>
          <a:bodyPr/>
          <a:lstStyle>
            <a:lvl1pPr marL="0" indent="0">
              <a:buNone/>
              <a:defRPr/>
            </a:lvl1pPr>
          </a:lstStyle>
          <a:p>
            <a:pPr lvl="0"/>
            <a:r>
              <a:rPr lang="en-US" dirty="0"/>
              <a:t>Click to section title</a:t>
            </a:r>
          </a:p>
        </p:txBody>
      </p:sp>
    </p:spTree>
    <p:extLst>
      <p:ext uri="{BB962C8B-B14F-4D97-AF65-F5344CB8AC3E}">
        <p14:creationId xmlns:p14="http://schemas.microsoft.com/office/powerpoint/2010/main" val="185753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04800" y="76200"/>
            <a:ext cx="10363200" cy="7467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Rectangle 3"/>
          <p:cNvSpPr>
            <a:spLocks noGrp="1" noChangeArrowheads="1"/>
          </p:cNvSpPr>
          <p:nvPr>
            <p:ph type="body" idx="1"/>
          </p:nvPr>
        </p:nvSpPr>
        <p:spPr bwMode="auto">
          <a:xfrm>
            <a:off x="304800" y="1371600"/>
            <a:ext cx="11176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680" r:id="rId1"/>
    <p:sldLayoutId id="2147484712" r:id="rId2"/>
    <p:sldLayoutId id="2147484713" r:id="rId3"/>
    <p:sldLayoutId id="2147484709" r:id="rId4"/>
    <p:sldLayoutId id="2147484710" r:id="rId5"/>
    <p:sldLayoutId id="2147484703" r:id="rId6"/>
    <p:sldLayoutId id="2147484678" r:id="rId7"/>
    <p:sldLayoutId id="2147484714" r:id="rId8"/>
    <p:sldLayoutId id="2147484711" r:id="rId9"/>
    <p:sldLayoutId id="2147484708" r:id="rId10"/>
    <p:sldLayoutId id="2147484707" r:id="rId11"/>
  </p:sldLayoutIdLst>
  <p:hf hdr="0" dt="0"/>
  <p:txStyles>
    <p:titleStyle>
      <a:lvl1pPr algn="l" rtl="0" eaLnBrk="0" fontAlgn="base" hangingPunct="0">
        <a:spcBef>
          <a:spcPct val="0"/>
        </a:spcBef>
        <a:spcAft>
          <a:spcPct val="0"/>
        </a:spcAft>
        <a:defRPr sz="3600" b="1">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defRPr>
      </a:lvl2pPr>
      <a:lvl3pPr algn="l" rtl="0" eaLnBrk="0" fontAlgn="base" hangingPunct="0">
        <a:spcBef>
          <a:spcPct val="0"/>
        </a:spcBef>
        <a:spcAft>
          <a:spcPct val="0"/>
        </a:spcAft>
        <a:defRPr sz="4400">
          <a:solidFill>
            <a:schemeClr val="bg1"/>
          </a:solidFill>
          <a:latin typeface="Arial" charset="0"/>
        </a:defRPr>
      </a:lvl3pPr>
      <a:lvl4pPr algn="l" rtl="0" eaLnBrk="0" fontAlgn="base" hangingPunct="0">
        <a:spcBef>
          <a:spcPct val="0"/>
        </a:spcBef>
        <a:spcAft>
          <a:spcPct val="0"/>
        </a:spcAft>
        <a:defRPr sz="4400">
          <a:solidFill>
            <a:schemeClr val="bg1"/>
          </a:solidFill>
          <a:latin typeface="Arial" charset="0"/>
        </a:defRPr>
      </a:lvl4pPr>
      <a:lvl5pPr algn="l" rtl="0" eaLnBrk="0" fontAlgn="base" hangingPunct="0">
        <a:spcBef>
          <a:spcPct val="0"/>
        </a:spcBef>
        <a:spcAft>
          <a:spcPct val="0"/>
        </a:spcAft>
        <a:defRPr sz="4400">
          <a:solidFill>
            <a:schemeClr val="bg1"/>
          </a:solidFill>
          <a:latin typeface="Arial" charset="0"/>
        </a:defRPr>
      </a:lvl5pPr>
      <a:lvl6pPr marL="457200" algn="l" rtl="0" fontAlgn="base">
        <a:spcBef>
          <a:spcPct val="0"/>
        </a:spcBef>
        <a:spcAft>
          <a:spcPct val="0"/>
        </a:spcAft>
        <a:defRPr sz="4400">
          <a:solidFill>
            <a:schemeClr val="bg1"/>
          </a:solidFill>
          <a:latin typeface="Arial" charset="0"/>
        </a:defRPr>
      </a:lvl6pPr>
      <a:lvl7pPr marL="914400" algn="l" rtl="0" fontAlgn="base">
        <a:spcBef>
          <a:spcPct val="0"/>
        </a:spcBef>
        <a:spcAft>
          <a:spcPct val="0"/>
        </a:spcAft>
        <a:defRPr sz="4400">
          <a:solidFill>
            <a:schemeClr val="bg1"/>
          </a:solidFill>
          <a:latin typeface="Arial" charset="0"/>
        </a:defRPr>
      </a:lvl7pPr>
      <a:lvl8pPr marL="1371600" algn="l" rtl="0" fontAlgn="base">
        <a:spcBef>
          <a:spcPct val="0"/>
        </a:spcBef>
        <a:spcAft>
          <a:spcPct val="0"/>
        </a:spcAft>
        <a:defRPr sz="4400">
          <a:solidFill>
            <a:schemeClr val="bg1"/>
          </a:solidFill>
          <a:latin typeface="Arial" charset="0"/>
        </a:defRPr>
      </a:lvl8pPr>
      <a:lvl9pPr marL="1828800" algn="l"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rgbClr val="000046"/>
          </a:solidFill>
          <a:latin typeface="+mn-lt"/>
          <a:ea typeface="+mn-ea"/>
          <a:cs typeface="+mn-cs"/>
        </a:defRPr>
      </a:lvl1pPr>
      <a:lvl2pPr marL="742950" indent="-285750" algn="l" rtl="0" eaLnBrk="0" fontAlgn="base" hangingPunct="0">
        <a:spcBef>
          <a:spcPct val="20000"/>
        </a:spcBef>
        <a:spcAft>
          <a:spcPct val="0"/>
        </a:spcAft>
        <a:buChar char="–"/>
        <a:defRPr sz="3200">
          <a:solidFill>
            <a:srgbClr val="000046"/>
          </a:solidFill>
          <a:latin typeface="+mn-lt"/>
        </a:defRPr>
      </a:lvl2pPr>
      <a:lvl3pPr marL="1143000" indent="-228600" algn="l" rtl="0" eaLnBrk="0" fontAlgn="base" hangingPunct="0">
        <a:spcBef>
          <a:spcPct val="20000"/>
        </a:spcBef>
        <a:spcAft>
          <a:spcPct val="0"/>
        </a:spcAft>
        <a:buChar char="•"/>
        <a:defRPr sz="2800">
          <a:solidFill>
            <a:srgbClr val="000046"/>
          </a:solidFill>
          <a:latin typeface="+mn-lt"/>
        </a:defRPr>
      </a:lvl3pPr>
      <a:lvl4pPr marL="1600200" indent="-228600" algn="l" rtl="0" eaLnBrk="0" fontAlgn="base" hangingPunct="0">
        <a:spcBef>
          <a:spcPct val="20000"/>
        </a:spcBef>
        <a:spcAft>
          <a:spcPct val="0"/>
        </a:spcAft>
        <a:buChar char="–"/>
        <a:defRPr sz="2800">
          <a:solidFill>
            <a:srgbClr val="000046"/>
          </a:solidFill>
          <a:latin typeface="+mn-lt"/>
        </a:defRPr>
      </a:lvl4pPr>
      <a:lvl5pPr marL="2057400" indent="-228600" algn="l" rtl="0" eaLnBrk="0" fontAlgn="base" hangingPunct="0">
        <a:spcBef>
          <a:spcPct val="20000"/>
        </a:spcBef>
        <a:spcAft>
          <a:spcPct val="0"/>
        </a:spcAft>
        <a:buChar char="»"/>
        <a:defRPr sz="2800">
          <a:solidFill>
            <a:srgbClr val="000046"/>
          </a:solidFill>
          <a:latin typeface="+mn-lt"/>
        </a:defRPr>
      </a:lvl5pPr>
      <a:lvl6pPr marL="2514600" indent="-228600" algn="l" rtl="0" fontAlgn="base">
        <a:spcBef>
          <a:spcPct val="20000"/>
        </a:spcBef>
        <a:spcAft>
          <a:spcPct val="0"/>
        </a:spcAft>
        <a:buChar char="»"/>
        <a:defRPr sz="2800">
          <a:solidFill>
            <a:srgbClr val="000046"/>
          </a:solidFill>
          <a:latin typeface="+mn-lt"/>
        </a:defRPr>
      </a:lvl6pPr>
      <a:lvl7pPr marL="2971800" indent="-228600" algn="l" rtl="0" fontAlgn="base">
        <a:spcBef>
          <a:spcPct val="20000"/>
        </a:spcBef>
        <a:spcAft>
          <a:spcPct val="0"/>
        </a:spcAft>
        <a:buChar char="»"/>
        <a:defRPr sz="2800">
          <a:solidFill>
            <a:srgbClr val="000046"/>
          </a:solidFill>
          <a:latin typeface="+mn-lt"/>
        </a:defRPr>
      </a:lvl7pPr>
      <a:lvl8pPr marL="3429000" indent="-228600" algn="l" rtl="0" fontAlgn="base">
        <a:spcBef>
          <a:spcPct val="20000"/>
        </a:spcBef>
        <a:spcAft>
          <a:spcPct val="0"/>
        </a:spcAft>
        <a:buChar char="»"/>
        <a:defRPr sz="2800">
          <a:solidFill>
            <a:srgbClr val="000046"/>
          </a:solidFill>
          <a:latin typeface="+mn-lt"/>
        </a:defRPr>
      </a:lvl8pPr>
      <a:lvl9pPr marL="3886200" indent="-228600" algn="l" rtl="0" fontAlgn="base">
        <a:spcBef>
          <a:spcPct val="20000"/>
        </a:spcBef>
        <a:spcAft>
          <a:spcPct val="0"/>
        </a:spcAft>
        <a:buChar char="»"/>
        <a:defRPr sz="2800">
          <a:solidFill>
            <a:srgbClr val="00004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8.tiff"/></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6.png"/><Relationship Id="rId18"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45.png"/><Relationship Id="rId17" Type="http://schemas.openxmlformats.org/officeDocument/2006/relationships/image" Target="../media/image55.png"/><Relationship Id="rId2" Type="http://schemas.openxmlformats.org/officeDocument/2006/relationships/image" Target="../media/image50.pn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4.png"/><Relationship Id="rId5" Type="http://schemas.microsoft.com/office/2007/relationships/hdphoto" Target="../media/hdphoto5.wdp"/><Relationship Id="rId15" Type="http://schemas.openxmlformats.org/officeDocument/2006/relationships/image" Target="../media/image54.png"/><Relationship Id="rId10" Type="http://schemas.openxmlformats.org/officeDocument/2006/relationships/image" Target="../media/image43.tiff"/><Relationship Id="rId4" Type="http://schemas.openxmlformats.org/officeDocument/2006/relationships/image" Target="../media/image51.png"/><Relationship Id="rId9" Type="http://schemas.microsoft.com/office/2007/relationships/hdphoto" Target="../media/hdphoto7.wdp"/><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6.png"/><Relationship Id="rId18"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45.png"/><Relationship Id="rId17" Type="http://schemas.openxmlformats.org/officeDocument/2006/relationships/image" Target="../media/image55.png"/><Relationship Id="rId2" Type="http://schemas.openxmlformats.org/officeDocument/2006/relationships/image" Target="../media/image50.pn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4.png"/><Relationship Id="rId5" Type="http://schemas.microsoft.com/office/2007/relationships/hdphoto" Target="../media/hdphoto5.wdp"/><Relationship Id="rId15" Type="http://schemas.openxmlformats.org/officeDocument/2006/relationships/image" Target="../media/image54.png"/><Relationship Id="rId10" Type="http://schemas.openxmlformats.org/officeDocument/2006/relationships/image" Target="../media/image43.tiff"/><Relationship Id="rId4" Type="http://schemas.openxmlformats.org/officeDocument/2006/relationships/image" Target="../media/image51.png"/><Relationship Id="rId9" Type="http://schemas.microsoft.com/office/2007/relationships/hdphoto" Target="../media/hdphoto7.wdp"/><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hyperlink" Target="https://opendatacommons.org/licenses/dbcl/1.0/" TargetMode="Externa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hyperlink" Target="https://www.kaggle.com/pavansubhasht/ibm-hr-analytics-attrition-dataset" TargetMode="External"/><Relationship Id="rId5" Type="http://schemas.openxmlformats.org/officeDocument/2006/relationships/hyperlink" Target="https://opendatacommons.org/licenses/odbl/1.0/" TargetMode="External"/><Relationship Id="rId4" Type="http://schemas.openxmlformats.org/officeDocument/2006/relationships/hyperlink" Target="https://github.com/IBM/employee-attrition-aif360/blob/master/data/emp_attrition.csv"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6.png"/><Relationship Id="rId18"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45.png"/><Relationship Id="rId17" Type="http://schemas.openxmlformats.org/officeDocument/2006/relationships/image" Target="../media/image55.png"/><Relationship Id="rId2" Type="http://schemas.openxmlformats.org/officeDocument/2006/relationships/image" Target="../media/image50.pn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4.png"/><Relationship Id="rId5" Type="http://schemas.microsoft.com/office/2007/relationships/hdphoto" Target="../media/hdphoto5.wdp"/><Relationship Id="rId15" Type="http://schemas.openxmlformats.org/officeDocument/2006/relationships/image" Target="../media/image54.png"/><Relationship Id="rId10" Type="http://schemas.openxmlformats.org/officeDocument/2006/relationships/image" Target="../media/image43.tiff"/><Relationship Id="rId4" Type="http://schemas.openxmlformats.org/officeDocument/2006/relationships/image" Target="../media/image51.png"/><Relationship Id="rId9" Type="http://schemas.microsoft.com/office/2007/relationships/hdphoto" Target="../media/hdphoto7.wdp"/><Relationship Id="rId1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6.png"/><Relationship Id="rId18"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45.png"/><Relationship Id="rId17" Type="http://schemas.openxmlformats.org/officeDocument/2006/relationships/image" Target="../media/image55.png"/><Relationship Id="rId2" Type="http://schemas.openxmlformats.org/officeDocument/2006/relationships/image" Target="../media/image50.pn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4.png"/><Relationship Id="rId5" Type="http://schemas.microsoft.com/office/2007/relationships/hdphoto" Target="../media/hdphoto5.wdp"/><Relationship Id="rId15" Type="http://schemas.openxmlformats.org/officeDocument/2006/relationships/image" Target="../media/image54.png"/><Relationship Id="rId10" Type="http://schemas.openxmlformats.org/officeDocument/2006/relationships/image" Target="../media/image43.tiff"/><Relationship Id="rId4" Type="http://schemas.openxmlformats.org/officeDocument/2006/relationships/image" Target="../media/image51.png"/><Relationship Id="rId9" Type="http://schemas.microsoft.com/office/2007/relationships/hdphoto" Target="../media/hdphoto7.wdp"/><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hyperlink" Target="https://colab.research.google.com/drive/1c6bluOgWaAUrW2v_5_pjqsooNvERIcoF#scrollTo=rBgAdgmuOmeK&amp;line=1&amp;uniqifier=1"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colab.research.google.com/drive/1c6bluOgWaAUrW2v_5_pjqsooNvERIcoF#scrollTo=mu9N31fBSKhR&amp;line=4&amp;uniqifier=1" TargetMode="External"/><Relationship Id="rId7"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6.png"/><Relationship Id="rId18"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45.png"/><Relationship Id="rId17" Type="http://schemas.openxmlformats.org/officeDocument/2006/relationships/image" Target="../media/image55.png"/><Relationship Id="rId2" Type="http://schemas.openxmlformats.org/officeDocument/2006/relationships/image" Target="../media/image50.pn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4.png"/><Relationship Id="rId5" Type="http://schemas.microsoft.com/office/2007/relationships/hdphoto" Target="../media/hdphoto5.wdp"/><Relationship Id="rId15" Type="http://schemas.openxmlformats.org/officeDocument/2006/relationships/image" Target="../media/image54.png"/><Relationship Id="rId10" Type="http://schemas.openxmlformats.org/officeDocument/2006/relationships/image" Target="../media/image43.tiff"/><Relationship Id="rId4" Type="http://schemas.openxmlformats.org/officeDocument/2006/relationships/image" Target="../media/image51.png"/><Relationship Id="rId9" Type="http://schemas.microsoft.com/office/2007/relationships/hdphoto" Target="../media/hdphoto7.wdp"/><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audio" Target="../media/media1.mp3"/><Relationship Id="rId7" Type="http://schemas.openxmlformats.org/officeDocument/2006/relationships/image" Target="../media/image11.tiff"/><Relationship Id="rId2" Type="http://schemas.microsoft.com/office/2007/relationships/media" Target="../media/media1.mp3"/><Relationship Id="rId1" Type="http://schemas.openxmlformats.org/officeDocument/2006/relationships/tags" Target="../tags/tag4.xml"/><Relationship Id="rId6" Type="http://schemas.openxmlformats.org/officeDocument/2006/relationships/image" Target="../media/image10.tiff"/><Relationship Id="rId11" Type="http://schemas.openxmlformats.org/officeDocument/2006/relationships/image" Target="../media/image15.png"/><Relationship Id="rId5" Type="http://schemas.openxmlformats.org/officeDocument/2006/relationships/notesSlide" Target="../notesSlides/notesSlide3.xml"/><Relationship Id="rId10" Type="http://schemas.openxmlformats.org/officeDocument/2006/relationships/image" Target="../media/image14.png"/><Relationship Id="rId4" Type="http://schemas.openxmlformats.org/officeDocument/2006/relationships/slideLayout" Target="../slideLayouts/slideLayout7.xml"/><Relationship Id="rId9" Type="http://schemas.openxmlformats.org/officeDocument/2006/relationships/image" Target="../media/image13.tiff"/></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image" Target="../media/image102.tiff"/><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40.tiff"/><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6.png"/><Relationship Id="rId18"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45.png"/><Relationship Id="rId17" Type="http://schemas.openxmlformats.org/officeDocument/2006/relationships/image" Target="../media/image55.png"/><Relationship Id="rId2" Type="http://schemas.openxmlformats.org/officeDocument/2006/relationships/image" Target="../media/image50.pn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4.png"/><Relationship Id="rId5" Type="http://schemas.microsoft.com/office/2007/relationships/hdphoto" Target="../media/hdphoto5.wdp"/><Relationship Id="rId15" Type="http://schemas.openxmlformats.org/officeDocument/2006/relationships/image" Target="../media/image54.png"/><Relationship Id="rId10" Type="http://schemas.openxmlformats.org/officeDocument/2006/relationships/image" Target="../media/image43.tiff"/><Relationship Id="rId4" Type="http://schemas.openxmlformats.org/officeDocument/2006/relationships/image" Target="../media/image51.png"/><Relationship Id="rId9" Type="http://schemas.microsoft.com/office/2007/relationships/hdphoto" Target="../media/hdphoto7.wdp"/><Relationship Id="rId1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6.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jpe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jpeg"/><Relationship Id="rId4" Type="http://schemas.openxmlformats.org/officeDocument/2006/relationships/image" Target="../media/image11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6.png"/><Relationship Id="rId18"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45.png"/><Relationship Id="rId17" Type="http://schemas.openxmlformats.org/officeDocument/2006/relationships/image" Target="../media/image55.png"/><Relationship Id="rId2" Type="http://schemas.openxmlformats.org/officeDocument/2006/relationships/image" Target="../media/image50.pn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4.png"/><Relationship Id="rId5" Type="http://schemas.microsoft.com/office/2007/relationships/hdphoto" Target="../media/hdphoto5.wdp"/><Relationship Id="rId15" Type="http://schemas.openxmlformats.org/officeDocument/2006/relationships/image" Target="../media/image54.png"/><Relationship Id="rId10" Type="http://schemas.openxmlformats.org/officeDocument/2006/relationships/image" Target="../media/image43.tiff"/><Relationship Id="rId4" Type="http://schemas.openxmlformats.org/officeDocument/2006/relationships/image" Target="../media/image51.png"/><Relationship Id="rId9" Type="http://schemas.microsoft.com/office/2007/relationships/hdphoto" Target="../media/hdphoto7.wdp"/><Relationship Id="rId1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s://go.vivekkulthe.com/iimk-dsai" TargetMode="External"/><Relationship Id="rId7" Type="http://schemas.openxmlformats.org/officeDocument/2006/relationships/image" Target="../media/image125.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hyperlink" Target="https://www.kaggle.com/" TargetMode="External"/><Relationship Id="rId5" Type="http://schemas.openxmlformats.org/officeDocument/2006/relationships/hyperlink" Target="https://www.dreamstime.com/" TargetMode="External"/><Relationship Id="rId10" Type="http://schemas.openxmlformats.org/officeDocument/2006/relationships/image" Target="../media/image128.png"/><Relationship Id="rId4" Type="http://schemas.openxmlformats.org/officeDocument/2006/relationships/hyperlink" Target="https://www.flaticon.com/" TargetMode="External"/><Relationship Id="rId9" Type="http://schemas.openxmlformats.org/officeDocument/2006/relationships/image" Target="../media/image127.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tiff"/><Relationship Id="rId3" Type="http://schemas.openxmlformats.org/officeDocument/2006/relationships/notesSlide" Target="../notesSlides/notesSlide5.xml"/><Relationship Id="rId7" Type="http://schemas.openxmlformats.org/officeDocument/2006/relationships/image" Target="../media/image22.png"/><Relationship Id="rId12" Type="http://schemas.openxmlformats.org/officeDocument/2006/relationships/image" Target="../media/image27.tiff"/><Relationship Id="rId17" Type="http://schemas.openxmlformats.org/officeDocument/2006/relationships/image" Target="../media/image32.tiff"/><Relationship Id="rId2" Type="http://schemas.openxmlformats.org/officeDocument/2006/relationships/slideLayout" Target="../slideLayouts/slideLayout7.xml"/><Relationship Id="rId16" Type="http://schemas.openxmlformats.org/officeDocument/2006/relationships/image" Target="../media/image31.tiff"/><Relationship Id="rId1" Type="http://schemas.openxmlformats.org/officeDocument/2006/relationships/tags" Target="../tags/tag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tiff"/></Relationships>
</file>

<file path=ppt/slides/_rels/slide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notesSlide" Target="../notesSlides/notesSlide8.xml"/><Relationship Id="rId7" Type="http://schemas.openxmlformats.org/officeDocument/2006/relationships/image" Target="../media/image39.tiff"/><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38.tiff"/><Relationship Id="rId5" Type="http://schemas.openxmlformats.org/officeDocument/2006/relationships/image" Target="../media/image37.tiff"/><Relationship Id="rId10" Type="http://schemas.openxmlformats.org/officeDocument/2006/relationships/image" Target="../media/image42.tiff"/><Relationship Id="rId4" Type="http://schemas.openxmlformats.org/officeDocument/2006/relationships/image" Target="../media/image36.tiff"/><Relationship Id="rId9" Type="http://schemas.openxmlformats.org/officeDocument/2006/relationships/image" Target="../media/image41.tiff"/></Relationships>
</file>

<file path=ppt/slides/_rels/slide9.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tiff"/><Relationship Id="rId2" Type="http://schemas.openxmlformats.org/officeDocument/2006/relationships/image" Target="../media/image43.tiff"/><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Subtitle 13"/>
          <p:cNvSpPr>
            <a:spLocks noGrp="1" noChangeArrowheads="1"/>
          </p:cNvSpPr>
          <p:nvPr>
            <p:ph type="subTitle" idx="1"/>
          </p:nvPr>
        </p:nvSpPr>
        <p:spPr>
          <a:xfrm>
            <a:off x="1997612" y="4962903"/>
            <a:ext cx="9910278" cy="1672024"/>
          </a:xfrm>
        </p:spPr>
        <p:txBody>
          <a:bodyPr anchor="ctr"/>
          <a:lstStyle/>
          <a:p>
            <a:r>
              <a:rPr lang="en-US" altLang="en-US" sz="3600" dirty="0"/>
              <a:t>Data Science and Artificial Intelligence: Project </a:t>
            </a:r>
          </a:p>
        </p:txBody>
      </p:sp>
      <p:pic>
        <p:nvPicPr>
          <p:cNvPr id="4" name="Picture 3" descr="A logo of a institute of management&#10;&#10;Description automatically generated">
            <a:extLst>
              <a:ext uri="{FF2B5EF4-FFF2-40B4-BE49-F238E27FC236}">
                <a16:creationId xmlns:a16="http://schemas.microsoft.com/office/drawing/2014/main" id="{9C31C079-DC0B-3DBA-7C57-7532C84E5758}"/>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b="-1"/>
          <a:stretch/>
        </p:blipFill>
        <p:spPr>
          <a:xfrm>
            <a:off x="248482" y="5029200"/>
            <a:ext cx="1514058" cy="1510748"/>
          </a:xfrm>
          <a:prstGeom prst="rect">
            <a:avLst/>
          </a:prstGeom>
        </p:spPr>
      </p:pic>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1B20-EA67-6A3A-192B-1720829C173B}"/>
              </a:ext>
            </a:extLst>
          </p:cNvPr>
          <p:cNvSpPr>
            <a:spLocks noGrp="1"/>
          </p:cNvSpPr>
          <p:nvPr>
            <p:ph type="title"/>
          </p:nvPr>
        </p:nvSpPr>
        <p:spPr/>
        <p:txBody>
          <a:bodyPr/>
          <a:lstStyle/>
          <a:p>
            <a:r>
              <a:rPr lang="en-GB" dirty="0"/>
              <a:t>Analytical Technique (EDA Framework)</a:t>
            </a:r>
            <a:endParaRPr lang="en-US" dirty="0"/>
          </a:p>
        </p:txBody>
      </p:sp>
      <p:sp>
        <p:nvSpPr>
          <p:cNvPr id="8" name="TextBox 7">
            <a:extLst>
              <a:ext uri="{FF2B5EF4-FFF2-40B4-BE49-F238E27FC236}">
                <a16:creationId xmlns:a16="http://schemas.microsoft.com/office/drawing/2014/main" id="{8D849022-9DDD-4EF8-36C6-55ED002BC7D0}"/>
              </a:ext>
            </a:extLst>
          </p:cNvPr>
          <p:cNvSpPr txBox="1"/>
          <p:nvPr/>
        </p:nvSpPr>
        <p:spPr>
          <a:xfrm>
            <a:off x="2371599" y="2749068"/>
            <a:ext cx="906017" cy="461665"/>
          </a:xfrm>
          <a:prstGeom prst="rect">
            <a:avLst/>
          </a:prstGeom>
          <a:noFill/>
        </p:spPr>
        <p:txBody>
          <a:bodyPr wrap="none" rtlCol="0">
            <a:spAutoFit/>
          </a:bodyPr>
          <a:lstStyle/>
          <a:p>
            <a:r>
              <a:rPr lang="en-US" sz="1200" b="1" dirty="0">
                <a:solidFill>
                  <a:srgbClr val="062D7B"/>
                </a:solidFill>
                <a:latin typeface="+mn-lt"/>
              </a:rPr>
              <a:t>Obtaining</a:t>
            </a:r>
          </a:p>
          <a:p>
            <a:pPr algn="ctr"/>
            <a:r>
              <a:rPr lang="en-US" sz="1200" b="1" dirty="0">
                <a:solidFill>
                  <a:srgbClr val="062D7B"/>
                </a:solidFill>
                <a:latin typeface="+mn-lt"/>
              </a:rPr>
              <a:t>Data</a:t>
            </a:r>
          </a:p>
        </p:txBody>
      </p:sp>
      <p:sp>
        <p:nvSpPr>
          <p:cNvPr id="9" name="TextBox 8">
            <a:extLst>
              <a:ext uri="{FF2B5EF4-FFF2-40B4-BE49-F238E27FC236}">
                <a16:creationId xmlns:a16="http://schemas.microsoft.com/office/drawing/2014/main" id="{8DF9AB9C-A8C4-8EED-0CB7-F8FAD724C6F3}"/>
              </a:ext>
            </a:extLst>
          </p:cNvPr>
          <p:cNvSpPr txBox="1"/>
          <p:nvPr/>
        </p:nvSpPr>
        <p:spPr>
          <a:xfrm>
            <a:off x="4904315" y="1046500"/>
            <a:ext cx="1882247" cy="584775"/>
          </a:xfrm>
          <a:prstGeom prst="rect">
            <a:avLst/>
          </a:prstGeom>
          <a:noFill/>
        </p:spPr>
        <p:txBody>
          <a:bodyPr wrap="none" rtlCol="0">
            <a:spAutoFit/>
          </a:bodyPr>
          <a:lstStyle/>
          <a:p>
            <a:r>
              <a:rPr lang="en-US" sz="3200" b="1" spc="300" dirty="0">
                <a:solidFill>
                  <a:srgbClr val="062D7B"/>
                </a:solidFill>
                <a:latin typeface="+mn-lt"/>
              </a:rPr>
              <a:t>OSEMN</a:t>
            </a:r>
            <a:endParaRPr lang="en-US" sz="2400" spc="300" dirty="0">
              <a:solidFill>
                <a:srgbClr val="062D7B"/>
              </a:solidFill>
              <a:latin typeface="+mn-lt"/>
            </a:endParaRPr>
          </a:p>
        </p:txBody>
      </p:sp>
      <p:sp>
        <p:nvSpPr>
          <p:cNvPr id="10" name="TextBox 9">
            <a:extLst>
              <a:ext uri="{FF2B5EF4-FFF2-40B4-BE49-F238E27FC236}">
                <a16:creationId xmlns:a16="http://schemas.microsoft.com/office/drawing/2014/main" id="{7D08635A-593D-D2CD-F07F-22C1793FDB6F}"/>
              </a:ext>
            </a:extLst>
          </p:cNvPr>
          <p:cNvSpPr txBox="1"/>
          <p:nvPr/>
        </p:nvSpPr>
        <p:spPr>
          <a:xfrm>
            <a:off x="3847478" y="2776575"/>
            <a:ext cx="947695" cy="461665"/>
          </a:xfrm>
          <a:prstGeom prst="rect">
            <a:avLst/>
          </a:prstGeom>
          <a:noFill/>
        </p:spPr>
        <p:txBody>
          <a:bodyPr wrap="none" rtlCol="0">
            <a:spAutoFit/>
          </a:bodyPr>
          <a:lstStyle/>
          <a:p>
            <a:r>
              <a:rPr lang="en-US" sz="1200" b="1" dirty="0">
                <a:solidFill>
                  <a:srgbClr val="062D7B"/>
                </a:solidFill>
                <a:latin typeface="+mn-lt"/>
              </a:rPr>
              <a:t>Scrubbing</a:t>
            </a:r>
          </a:p>
          <a:p>
            <a:pPr algn="ctr"/>
            <a:r>
              <a:rPr lang="en-US" sz="1200" b="1" dirty="0">
                <a:solidFill>
                  <a:srgbClr val="062D7B"/>
                </a:solidFill>
                <a:latin typeface="+mn-lt"/>
              </a:rPr>
              <a:t>Data</a:t>
            </a:r>
          </a:p>
        </p:txBody>
      </p:sp>
      <p:sp>
        <p:nvSpPr>
          <p:cNvPr id="11" name="TextBox 10">
            <a:extLst>
              <a:ext uri="{FF2B5EF4-FFF2-40B4-BE49-F238E27FC236}">
                <a16:creationId xmlns:a16="http://schemas.microsoft.com/office/drawing/2014/main" id="{87C00BC4-C5C8-0516-A407-41A84A3F923F}"/>
              </a:ext>
            </a:extLst>
          </p:cNvPr>
          <p:cNvSpPr txBox="1"/>
          <p:nvPr/>
        </p:nvSpPr>
        <p:spPr>
          <a:xfrm>
            <a:off x="5400849" y="2776575"/>
            <a:ext cx="896399" cy="461665"/>
          </a:xfrm>
          <a:prstGeom prst="rect">
            <a:avLst/>
          </a:prstGeom>
          <a:noFill/>
        </p:spPr>
        <p:txBody>
          <a:bodyPr wrap="none" rtlCol="0">
            <a:spAutoFit/>
          </a:bodyPr>
          <a:lstStyle/>
          <a:p>
            <a:r>
              <a:rPr lang="en-US" sz="1200" b="1" dirty="0">
                <a:solidFill>
                  <a:srgbClr val="062D7B"/>
                </a:solidFill>
                <a:latin typeface="+mn-lt"/>
              </a:rPr>
              <a:t>Exploring</a:t>
            </a:r>
          </a:p>
          <a:p>
            <a:pPr algn="ctr"/>
            <a:r>
              <a:rPr lang="en-US" sz="1200" b="1" dirty="0">
                <a:solidFill>
                  <a:srgbClr val="062D7B"/>
                </a:solidFill>
                <a:latin typeface="+mn-lt"/>
              </a:rPr>
              <a:t>Data</a:t>
            </a:r>
          </a:p>
        </p:txBody>
      </p:sp>
      <p:sp>
        <p:nvSpPr>
          <p:cNvPr id="12" name="TextBox 11">
            <a:extLst>
              <a:ext uri="{FF2B5EF4-FFF2-40B4-BE49-F238E27FC236}">
                <a16:creationId xmlns:a16="http://schemas.microsoft.com/office/drawing/2014/main" id="{915C91FF-30FC-A835-73A1-01970739F35F}"/>
              </a:ext>
            </a:extLst>
          </p:cNvPr>
          <p:cNvSpPr txBox="1"/>
          <p:nvPr/>
        </p:nvSpPr>
        <p:spPr>
          <a:xfrm>
            <a:off x="6902924" y="2842167"/>
            <a:ext cx="862737" cy="461665"/>
          </a:xfrm>
          <a:prstGeom prst="rect">
            <a:avLst/>
          </a:prstGeom>
          <a:noFill/>
        </p:spPr>
        <p:txBody>
          <a:bodyPr wrap="none" rtlCol="0">
            <a:spAutoFit/>
          </a:bodyPr>
          <a:lstStyle/>
          <a:p>
            <a:r>
              <a:rPr lang="en-US" sz="1200" b="1" dirty="0">
                <a:solidFill>
                  <a:srgbClr val="062D7B"/>
                </a:solidFill>
                <a:latin typeface="+mn-lt"/>
              </a:rPr>
              <a:t>Modeling</a:t>
            </a:r>
          </a:p>
          <a:p>
            <a:pPr algn="ctr"/>
            <a:r>
              <a:rPr lang="en-US" sz="1200" b="1" dirty="0">
                <a:solidFill>
                  <a:srgbClr val="062D7B"/>
                </a:solidFill>
                <a:latin typeface="+mn-lt"/>
              </a:rPr>
              <a:t>Data</a:t>
            </a:r>
          </a:p>
        </p:txBody>
      </p:sp>
      <p:sp>
        <p:nvSpPr>
          <p:cNvPr id="13" name="TextBox 12">
            <a:extLst>
              <a:ext uri="{FF2B5EF4-FFF2-40B4-BE49-F238E27FC236}">
                <a16:creationId xmlns:a16="http://schemas.microsoft.com/office/drawing/2014/main" id="{8F1106F6-8DA8-1F28-2FA9-982F27D91D01}"/>
              </a:ext>
            </a:extLst>
          </p:cNvPr>
          <p:cNvSpPr txBox="1"/>
          <p:nvPr/>
        </p:nvSpPr>
        <p:spPr>
          <a:xfrm>
            <a:off x="8234868" y="2842166"/>
            <a:ext cx="1056700" cy="461665"/>
          </a:xfrm>
          <a:prstGeom prst="rect">
            <a:avLst/>
          </a:prstGeom>
          <a:noFill/>
        </p:spPr>
        <p:txBody>
          <a:bodyPr wrap="none" rtlCol="0">
            <a:spAutoFit/>
          </a:bodyPr>
          <a:lstStyle/>
          <a:p>
            <a:r>
              <a:rPr lang="en-US" sz="1200" b="1" dirty="0" err="1">
                <a:solidFill>
                  <a:srgbClr val="062D7B"/>
                </a:solidFill>
                <a:latin typeface="+mn-lt"/>
              </a:rPr>
              <a:t>iNterpreting</a:t>
            </a:r>
            <a:endParaRPr lang="en-US" sz="1200" b="1" dirty="0">
              <a:solidFill>
                <a:srgbClr val="062D7B"/>
              </a:solidFill>
              <a:latin typeface="+mn-lt"/>
            </a:endParaRPr>
          </a:p>
          <a:p>
            <a:pPr algn="ctr"/>
            <a:r>
              <a:rPr lang="en-US" sz="1200" b="1" dirty="0">
                <a:solidFill>
                  <a:srgbClr val="062D7B"/>
                </a:solidFill>
                <a:latin typeface="+mn-lt"/>
              </a:rPr>
              <a:t>Data</a:t>
            </a:r>
          </a:p>
        </p:txBody>
      </p:sp>
      <p:sp>
        <p:nvSpPr>
          <p:cNvPr id="14" name="TextBox 13">
            <a:extLst>
              <a:ext uri="{FF2B5EF4-FFF2-40B4-BE49-F238E27FC236}">
                <a16:creationId xmlns:a16="http://schemas.microsoft.com/office/drawing/2014/main" id="{5BADF09E-E484-24F0-D17C-2FF400F96FDA}"/>
              </a:ext>
            </a:extLst>
          </p:cNvPr>
          <p:cNvSpPr txBox="1"/>
          <p:nvPr/>
        </p:nvSpPr>
        <p:spPr>
          <a:xfrm>
            <a:off x="7985526" y="3366525"/>
            <a:ext cx="1475231" cy="430887"/>
          </a:xfrm>
          <a:prstGeom prst="rect">
            <a:avLst/>
          </a:prstGeom>
          <a:noFill/>
        </p:spPr>
        <p:txBody>
          <a:bodyPr wrap="square" rtlCol="0">
            <a:spAutoFit/>
          </a:bodyPr>
          <a:lstStyle/>
          <a:p>
            <a:pPr algn="ctr"/>
            <a:r>
              <a:rPr lang="en-US" sz="1100" dirty="0">
                <a:solidFill>
                  <a:srgbClr val="062D7B"/>
                </a:solidFill>
                <a:latin typeface="+mn-lt"/>
              </a:rPr>
              <a:t>Put the results into good use</a:t>
            </a:r>
          </a:p>
        </p:txBody>
      </p:sp>
      <p:sp>
        <p:nvSpPr>
          <p:cNvPr id="15" name="TextBox 14">
            <a:extLst>
              <a:ext uri="{FF2B5EF4-FFF2-40B4-BE49-F238E27FC236}">
                <a16:creationId xmlns:a16="http://schemas.microsoft.com/office/drawing/2014/main" id="{8C9B1A4E-E1CD-1854-B73A-40EB3E4A2888}"/>
              </a:ext>
            </a:extLst>
          </p:cNvPr>
          <p:cNvSpPr txBox="1"/>
          <p:nvPr/>
        </p:nvSpPr>
        <p:spPr>
          <a:xfrm>
            <a:off x="3546840" y="3282792"/>
            <a:ext cx="1475231" cy="769441"/>
          </a:xfrm>
          <a:prstGeom prst="rect">
            <a:avLst/>
          </a:prstGeom>
          <a:noFill/>
        </p:spPr>
        <p:txBody>
          <a:bodyPr wrap="square" rtlCol="0">
            <a:spAutoFit/>
          </a:bodyPr>
          <a:lstStyle/>
          <a:p>
            <a:pPr algn="ctr"/>
            <a:r>
              <a:rPr lang="en-US" sz="1100" dirty="0">
                <a:solidFill>
                  <a:srgbClr val="062D7B"/>
                </a:solidFill>
                <a:latin typeface="+mn-lt"/>
              </a:rPr>
              <a:t>Clean data to formats that machine understands</a:t>
            </a:r>
          </a:p>
        </p:txBody>
      </p:sp>
      <p:sp>
        <p:nvSpPr>
          <p:cNvPr id="16" name="TextBox 15">
            <a:extLst>
              <a:ext uri="{FF2B5EF4-FFF2-40B4-BE49-F238E27FC236}">
                <a16:creationId xmlns:a16="http://schemas.microsoft.com/office/drawing/2014/main" id="{409B6FFF-CE93-DFF5-2834-333D97D3A0E2}"/>
              </a:ext>
            </a:extLst>
          </p:cNvPr>
          <p:cNvSpPr txBox="1"/>
          <p:nvPr/>
        </p:nvSpPr>
        <p:spPr>
          <a:xfrm>
            <a:off x="5074564" y="3309088"/>
            <a:ext cx="1475231" cy="600164"/>
          </a:xfrm>
          <a:prstGeom prst="rect">
            <a:avLst/>
          </a:prstGeom>
          <a:noFill/>
        </p:spPr>
        <p:txBody>
          <a:bodyPr wrap="square" rtlCol="0">
            <a:spAutoFit/>
          </a:bodyPr>
          <a:lstStyle/>
          <a:p>
            <a:pPr algn="ctr"/>
            <a:r>
              <a:rPr lang="en-US" sz="1100" dirty="0">
                <a:solidFill>
                  <a:srgbClr val="062D7B"/>
                </a:solidFill>
                <a:latin typeface="+mn-lt"/>
              </a:rPr>
              <a:t>Find patterns and trends using statistical methods</a:t>
            </a:r>
          </a:p>
        </p:txBody>
      </p:sp>
      <p:sp>
        <p:nvSpPr>
          <p:cNvPr id="17" name="TextBox 16">
            <a:extLst>
              <a:ext uri="{FF2B5EF4-FFF2-40B4-BE49-F238E27FC236}">
                <a16:creationId xmlns:a16="http://schemas.microsoft.com/office/drawing/2014/main" id="{321BDB59-2B71-5063-E6E5-0CB930D1DE33}"/>
              </a:ext>
            </a:extLst>
          </p:cNvPr>
          <p:cNvSpPr txBox="1"/>
          <p:nvPr/>
        </p:nvSpPr>
        <p:spPr>
          <a:xfrm>
            <a:off x="6549795" y="3364247"/>
            <a:ext cx="1475231" cy="430887"/>
          </a:xfrm>
          <a:prstGeom prst="rect">
            <a:avLst/>
          </a:prstGeom>
          <a:noFill/>
        </p:spPr>
        <p:txBody>
          <a:bodyPr wrap="square" rtlCol="0">
            <a:spAutoFit/>
          </a:bodyPr>
          <a:lstStyle/>
          <a:p>
            <a:pPr algn="ctr"/>
            <a:r>
              <a:rPr lang="en-US" sz="1100" dirty="0">
                <a:solidFill>
                  <a:srgbClr val="062D7B"/>
                </a:solidFill>
                <a:latin typeface="+mn-lt"/>
              </a:rPr>
              <a:t>Construct models predict and forecast</a:t>
            </a:r>
          </a:p>
        </p:txBody>
      </p:sp>
      <p:sp>
        <p:nvSpPr>
          <p:cNvPr id="18" name="TextBox 17">
            <a:extLst>
              <a:ext uri="{FF2B5EF4-FFF2-40B4-BE49-F238E27FC236}">
                <a16:creationId xmlns:a16="http://schemas.microsoft.com/office/drawing/2014/main" id="{3480725B-D212-BAA6-FC07-B3EA267D54B5}"/>
              </a:ext>
            </a:extLst>
          </p:cNvPr>
          <p:cNvSpPr txBox="1"/>
          <p:nvPr/>
        </p:nvSpPr>
        <p:spPr>
          <a:xfrm>
            <a:off x="2054130" y="3305521"/>
            <a:ext cx="1475231" cy="430887"/>
          </a:xfrm>
          <a:prstGeom prst="rect">
            <a:avLst/>
          </a:prstGeom>
          <a:noFill/>
        </p:spPr>
        <p:txBody>
          <a:bodyPr wrap="square" rtlCol="0">
            <a:spAutoFit/>
          </a:bodyPr>
          <a:lstStyle/>
          <a:p>
            <a:pPr algn="ctr"/>
            <a:r>
              <a:rPr lang="en-US" sz="1100" dirty="0">
                <a:solidFill>
                  <a:srgbClr val="062D7B"/>
                </a:solidFill>
                <a:latin typeface="+mn-lt"/>
              </a:rPr>
              <a:t>Gather data from relevant sources</a:t>
            </a:r>
          </a:p>
        </p:txBody>
      </p:sp>
      <p:pic>
        <p:nvPicPr>
          <p:cNvPr id="3" name="Picture 2">
            <a:extLst>
              <a:ext uri="{FF2B5EF4-FFF2-40B4-BE49-F238E27FC236}">
                <a16:creationId xmlns:a16="http://schemas.microsoft.com/office/drawing/2014/main" id="{9AE5B019-6AE2-54FC-0A54-5ABE12D64EB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4332758" y="4904067"/>
            <a:ext cx="1168157" cy="1134932"/>
          </a:xfrm>
          <a:prstGeom prst="rect">
            <a:avLst/>
          </a:prstGeom>
        </p:spPr>
      </p:pic>
      <p:pic>
        <p:nvPicPr>
          <p:cNvPr id="4" name="Picture 3">
            <a:extLst>
              <a:ext uri="{FF2B5EF4-FFF2-40B4-BE49-F238E27FC236}">
                <a16:creationId xmlns:a16="http://schemas.microsoft.com/office/drawing/2014/main" id="{2ADED083-E62A-97CD-DFF8-DC7B416AF99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6130809" y="4929495"/>
            <a:ext cx="1101576" cy="1084076"/>
          </a:xfrm>
          <a:prstGeom prst="rect">
            <a:avLst/>
          </a:prstGeom>
        </p:spPr>
      </p:pic>
      <p:pic>
        <p:nvPicPr>
          <p:cNvPr id="6" name="Picture 5">
            <a:extLst>
              <a:ext uri="{FF2B5EF4-FFF2-40B4-BE49-F238E27FC236}">
                <a16:creationId xmlns:a16="http://schemas.microsoft.com/office/drawing/2014/main" id="{B1273865-F858-2A94-FD4E-EC527B5BDF0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9656908" y="4897434"/>
            <a:ext cx="1098924" cy="1148198"/>
          </a:xfrm>
          <a:prstGeom prst="rect">
            <a:avLst/>
          </a:prstGeom>
        </p:spPr>
      </p:pic>
      <p:sp>
        <p:nvSpPr>
          <p:cNvPr id="7" name="TextBox 6">
            <a:extLst>
              <a:ext uri="{FF2B5EF4-FFF2-40B4-BE49-F238E27FC236}">
                <a16:creationId xmlns:a16="http://schemas.microsoft.com/office/drawing/2014/main" id="{61A8E58F-BE55-231B-717E-AF41D42E65D2}"/>
              </a:ext>
            </a:extLst>
          </p:cNvPr>
          <p:cNvSpPr txBox="1"/>
          <p:nvPr/>
        </p:nvSpPr>
        <p:spPr>
          <a:xfrm>
            <a:off x="4414642" y="6170502"/>
            <a:ext cx="940825" cy="430887"/>
          </a:xfrm>
          <a:prstGeom prst="rect">
            <a:avLst/>
          </a:prstGeom>
          <a:noFill/>
        </p:spPr>
        <p:txBody>
          <a:bodyPr wrap="square" rtlCol="0" anchor="ctr">
            <a:spAutoFit/>
          </a:bodyPr>
          <a:lstStyle/>
          <a:p>
            <a:pPr algn="ctr"/>
            <a:r>
              <a:rPr lang="en-US" sz="1100" b="1" dirty="0">
                <a:solidFill>
                  <a:srgbClr val="062D7B"/>
                </a:solidFill>
                <a:latin typeface="+mn-lt"/>
              </a:rPr>
              <a:t>Descriptive</a:t>
            </a:r>
          </a:p>
          <a:p>
            <a:pPr algn="ctr"/>
            <a:r>
              <a:rPr lang="en-US" sz="1100" b="1" dirty="0">
                <a:solidFill>
                  <a:srgbClr val="062D7B"/>
                </a:solidFill>
                <a:latin typeface="+mn-lt"/>
              </a:rPr>
              <a:t>Analytics</a:t>
            </a:r>
          </a:p>
        </p:txBody>
      </p:sp>
      <p:pic>
        <p:nvPicPr>
          <p:cNvPr id="21" name="Picture 20" descr="A blue line drawing of a brain and gears&#10;&#10;Description automatically generated">
            <a:extLst>
              <a:ext uri="{FF2B5EF4-FFF2-40B4-BE49-F238E27FC236}">
                <a16:creationId xmlns:a16="http://schemas.microsoft.com/office/drawing/2014/main" id="{D5CB5A71-8A37-0B7A-6CFF-2627E1DBB21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a:off x="7862279" y="4929495"/>
            <a:ext cx="1164736" cy="1084076"/>
          </a:xfrm>
          <a:prstGeom prst="rect">
            <a:avLst/>
          </a:prstGeom>
        </p:spPr>
      </p:pic>
      <p:sp>
        <p:nvSpPr>
          <p:cNvPr id="22" name="TextBox 21">
            <a:extLst>
              <a:ext uri="{FF2B5EF4-FFF2-40B4-BE49-F238E27FC236}">
                <a16:creationId xmlns:a16="http://schemas.microsoft.com/office/drawing/2014/main" id="{D88B2983-8FBB-F30C-7389-CF94E51720AC}"/>
              </a:ext>
            </a:extLst>
          </p:cNvPr>
          <p:cNvSpPr txBox="1"/>
          <p:nvPr/>
        </p:nvSpPr>
        <p:spPr>
          <a:xfrm>
            <a:off x="6211184" y="6170502"/>
            <a:ext cx="940825" cy="430887"/>
          </a:xfrm>
          <a:prstGeom prst="rect">
            <a:avLst/>
          </a:prstGeom>
          <a:noFill/>
        </p:spPr>
        <p:txBody>
          <a:bodyPr wrap="square" rtlCol="0" anchor="ctr">
            <a:spAutoFit/>
          </a:bodyPr>
          <a:lstStyle/>
          <a:p>
            <a:pPr algn="ctr"/>
            <a:r>
              <a:rPr lang="en-US" sz="1100" b="1" dirty="0">
                <a:solidFill>
                  <a:srgbClr val="062D7B"/>
                </a:solidFill>
                <a:latin typeface="+mn-lt"/>
              </a:rPr>
              <a:t>Diagnostic</a:t>
            </a:r>
          </a:p>
          <a:p>
            <a:pPr algn="ctr"/>
            <a:r>
              <a:rPr lang="en-US" sz="1100" b="1" dirty="0">
                <a:solidFill>
                  <a:srgbClr val="062D7B"/>
                </a:solidFill>
                <a:latin typeface="+mn-lt"/>
              </a:rPr>
              <a:t>Analytics</a:t>
            </a:r>
          </a:p>
        </p:txBody>
      </p:sp>
      <p:sp>
        <p:nvSpPr>
          <p:cNvPr id="23" name="TextBox 22">
            <a:extLst>
              <a:ext uri="{FF2B5EF4-FFF2-40B4-BE49-F238E27FC236}">
                <a16:creationId xmlns:a16="http://schemas.microsoft.com/office/drawing/2014/main" id="{A6C07A0C-7E34-051E-C412-852B437747D7}"/>
              </a:ext>
            </a:extLst>
          </p:cNvPr>
          <p:cNvSpPr txBox="1"/>
          <p:nvPr/>
        </p:nvSpPr>
        <p:spPr>
          <a:xfrm>
            <a:off x="7927637" y="6170502"/>
            <a:ext cx="940825" cy="430887"/>
          </a:xfrm>
          <a:prstGeom prst="rect">
            <a:avLst/>
          </a:prstGeom>
          <a:noFill/>
        </p:spPr>
        <p:txBody>
          <a:bodyPr wrap="square" rtlCol="0" anchor="ctr">
            <a:spAutoFit/>
          </a:bodyPr>
          <a:lstStyle/>
          <a:p>
            <a:pPr algn="ctr"/>
            <a:r>
              <a:rPr lang="en-US" sz="1100" b="1" dirty="0">
                <a:solidFill>
                  <a:srgbClr val="062D7B"/>
                </a:solidFill>
                <a:latin typeface="+mn-lt"/>
              </a:rPr>
              <a:t>Predictive</a:t>
            </a:r>
          </a:p>
          <a:p>
            <a:pPr algn="ctr"/>
            <a:r>
              <a:rPr lang="en-US" sz="1100" b="1" dirty="0">
                <a:solidFill>
                  <a:srgbClr val="062D7B"/>
                </a:solidFill>
                <a:latin typeface="+mn-lt"/>
              </a:rPr>
              <a:t>Analytics</a:t>
            </a:r>
          </a:p>
        </p:txBody>
      </p:sp>
      <p:sp>
        <p:nvSpPr>
          <p:cNvPr id="24" name="TextBox 23">
            <a:extLst>
              <a:ext uri="{FF2B5EF4-FFF2-40B4-BE49-F238E27FC236}">
                <a16:creationId xmlns:a16="http://schemas.microsoft.com/office/drawing/2014/main" id="{89F88C90-A738-5306-D534-019D7047BCA4}"/>
              </a:ext>
            </a:extLst>
          </p:cNvPr>
          <p:cNvSpPr txBox="1"/>
          <p:nvPr/>
        </p:nvSpPr>
        <p:spPr>
          <a:xfrm>
            <a:off x="9656908" y="6170502"/>
            <a:ext cx="1138399" cy="430887"/>
          </a:xfrm>
          <a:prstGeom prst="rect">
            <a:avLst/>
          </a:prstGeom>
          <a:noFill/>
        </p:spPr>
        <p:txBody>
          <a:bodyPr wrap="square" rtlCol="0" anchor="ctr">
            <a:spAutoFit/>
          </a:bodyPr>
          <a:lstStyle/>
          <a:p>
            <a:pPr algn="ctr"/>
            <a:r>
              <a:rPr lang="en-US" sz="1100" b="1" dirty="0">
                <a:solidFill>
                  <a:srgbClr val="062D7B"/>
                </a:solidFill>
                <a:latin typeface="+mn-lt"/>
              </a:rPr>
              <a:t>Prescriptive</a:t>
            </a:r>
          </a:p>
          <a:p>
            <a:pPr algn="ctr"/>
            <a:r>
              <a:rPr lang="en-US" sz="1100" b="1" dirty="0">
                <a:solidFill>
                  <a:srgbClr val="062D7B"/>
                </a:solidFill>
                <a:latin typeface="+mn-lt"/>
              </a:rPr>
              <a:t>Analytics</a:t>
            </a:r>
          </a:p>
        </p:txBody>
      </p:sp>
      <p:pic>
        <p:nvPicPr>
          <p:cNvPr id="26" name="Picture 25" descr="A pickaxe and file folders&#10;&#10;Description automatically generated">
            <a:extLst>
              <a:ext uri="{FF2B5EF4-FFF2-40B4-BE49-F238E27FC236}">
                <a16:creationId xmlns:a16="http://schemas.microsoft.com/office/drawing/2014/main" id="{BEF59BAA-6C85-F3D9-0A41-F89C87A092AF}"/>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89925" y="1812576"/>
            <a:ext cx="1097058" cy="895931"/>
          </a:xfrm>
          <a:prstGeom prst="rect">
            <a:avLst/>
          </a:prstGeom>
        </p:spPr>
      </p:pic>
      <p:pic>
        <p:nvPicPr>
          <p:cNvPr id="27" name="Picture 26">
            <a:extLst>
              <a:ext uri="{FF2B5EF4-FFF2-40B4-BE49-F238E27FC236}">
                <a16:creationId xmlns:a16="http://schemas.microsoft.com/office/drawing/2014/main" id="{1D9C869C-6904-C34C-C668-B44866349B6B}"/>
              </a:ext>
            </a:extLst>
          </p:cNvPr>
          <p:cNvPicPr>
            <a:picLocks noChangeAspect="1"/>
          </p:cNvPicPr>
          <p:nvPr/>
        </p:nvPicPr>
        <p:blipFill>
          <a:blip r:embed="rId11"/>
          <a:stretch>
            <a:fillRect/>
          </a:stretch>
        </p:blipFill>
        <p:spPr>
          <a:xfrm>
            <a:off x="3907960" y="1870159"/>
            <a:ext cx="879817" cy="780765"/>
          </a:xfrm>
          <a:prstGeom prst="rect">
            <a:avLst/>
          </a:prstGeom>
        </p:spPr>
      </p:pic>
      <p:pic>
        <p:nvPicPr>
          <p:cNvPr id="28" name="Picture 27">
            <a:extLst>
              <a:ext uri="{FF2B5EF4-FFF2-40B4-BE49-F238E27FC236}">
                <a16:creationId xmlns:a16="http://schemas.microsoft.com/office/drawing/2014/main" id="{34EAC713-6AD4-8194-0373-76B2A61ABE5A}"/>
              </a:ext>
            </a:extLst>
          </p:cNvPr>
          <p:cNvPicPr>
            <a:picLocks noChangeAspect="1"/>
          </p:cNvPicPr>
          <p:nvPr/>
        </p:nvPicPr>
        <p:blipFill>
          <a:blip r:embed="rId12"/>
          <a:stretch>
            <a:fillRect/>
          </a:stretch>
        </p:blipFill>
        <p:spPr>
          <a:xfrm>
            <a:off x="5308754" y="1822967"/>
            <a:ext cx="991498" cy="875149"/>
          </a:xfrm>
          <a:prstGeom prst="rect">
            <a:avLst/>
          </a:prstGeom>
        </p:spPr>
      </p:pic>
      <p:pic>
        <p:nvPicPr>
          <p:cNvPr id="29" name="Picture 28">
            <a:extLst>
              <a:ext uri="{FF2B5EF4-FFF2-40B4-BE49-F238E27FC236}">
                <a16:creationId xmlns:a16="http://schemas.microsoft.com/office/drawing/2014/main" id="{4EB7DD8F-3B61-8E4E-1EBA-256FD1F0491D}"/>
              </a:ext>
            </a:extLst>
          </p:cNvPr>
          <p:cNvPicPr>
            <a:picLocks noChangeAspect="1"/>
          </p:cNvPicPr>
          <p:nvPr/>
        </p:nvPicPr>
        <p:blipFill>
          <a:blip r:embed="rId13"/>
          <a:stretch>
            <a:fillRect/>
          </a:stretch>
        </p:blipFill>
        <p:spPr>
          <a:xfrm>
            <a:off x="6821229" y="1825534"/>
            <a:ext cx="953314" cy="870015"/>
          </a:xfrm>
          <a:prstGeom prst="rect">
            <a:avLst/>
          </a:prstGeom>
        </p:spPr>
      </p:pic>
      <p:pic>
        <p:nvPicPr>
          <p:cNvPr id="30" name="Picture 29">
            <a:extLst>
              <a:ext uri="{FF2B5EF4-FFF2-40B4-BE49-F238E27FC236}">
                <a16:creationId xmlns:a16="http://schemas.microsoft.com/office/drawing/2014/main" id="{ACB89182-D57D-49F8-8C6C-09720779B526}"/>
              </a:ext>
            </a:extLst>
          </p:cNvPr>
          <p:cNvPicPr>
            <a:picLocks noChangeAspect="1"/>
          </p:cNvPicPr>
          <p:nvPr/>
        </p:nvPicPr>
        <p:blipFill>
          <a:blip r:embed="rId14"/>
          <a:stretch>
            <a:fillRect/>
          </a:stretch>
        </p:blipFill>
        <p:spPr>
          <a:xfrm>
            <a:off x="8295520" y="1812575"/>
            <a:ext cx="779071" cy="895932"/>
          </a:xfrm>
          <a:prstGeom prst="rect">
            <a:avLst/>
          </a:prstGeom>
        </p:spPr>
      </p:pic>
      <p:cxnSp>
        <p:nvCxnSpPr>
          <p:cNvPr id="32" name="Curved Connector 31">
            <a:extLst>
              <a:ext uri="{FF2B5EF4-FFF2-40B4-BE49-F238E27FC236}">
                <a16:creationId xmlns:a16="http://schemas.microsoft.com/office/drawing/2014/main" id="{02DC0C8A-1816-3560-133A-16310F2D2511}"/>
              </a:ext>
            </a:extLst>
          </p:cNvPr>
          <p:cNvCxnSpPr>
            <a:stCxn id="16" idx="2"/>
            <a:endCxn id="3" idx="0"/>
          </p:cNvCxnSpPr>
          <p:nvPr/>
        </p:nvCxnSpPr>
        <p:spPr>
          <a:xfrm rot="5400000">
            <a:off x="4867102" y="3958988"/>
            <a:ext cx="994815" cy="895343"/>
          </a:xfrm>
          <a:prstGeom prst="curvedConnector3">
            <a:avLst>
              <a:gd name="adj1" fmla="val 50000"/>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BD7618AA-2CCA-0679-B968-FFE7501C5AF0}"/>
              </a:ext>
            </a:extLst>
          </p:cNvPr>
          <p:cNvCxnSpPr>
            <a:cxnSpLocks/>
            <a:stCxn id="16" idx="2"/>
            <a:endCxn id="4" idx="0"/>
          </p:cNvCxnSpPr>
          <p:nvPr/>
        </p:nvCxnSpPr>
        <p:spPr>
          <a:xfrm rot="16200000" flipH="1">
            <a:off x="5736767" y="3984664"/>
            <a:ext cx="1020243" cy="869417"/>
          </a:xfrm>
          <a:prstGeom prst="curvedConnector3">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Curved Connector 37">
            <a:extLst>
              <a:ext uri="{FF2B5EF4-FFF2-40B4-BE49-F238E27FC236}">
                <a16:creationId xmlns:a16="http://schemas.microsoft.com/office/drawing/2014/main" id="{04F123A1-8AB4-AE34-D9EC-5C7B9B8C8708}"/>
              </a:ext>
            </a:extLst>
          </p:cNvPr>
          <p:cNvCxnSpPr>
            <a:cxnSpLocks/>
            <a:stCxn id="17" idx="2"/>
            <a:endCxn id="21" idx="0"/>
          </p:cNvCxnSpPr>
          <p:nvPr/>
        </p:nvCxnSpPr>
        <p:spPr>
          <a:xfrm rot="16200000" flipH="1">
            <a:off x="7298849" y="3783696"/>
            <a:ext cx="1134361" cy="1157236"/>
          </a:xfrm>
          <a:prstGeom prst="curvedConnector3">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Curved Connector 40">
            <a:extLst>
              <a:ext uri="{FF2B5EF4-FFF2-40B4-BE49-F238E27FC236}">
                <a16:creationId xmlns:a16="http://schemas.microsoft.com/office/drawing/2014/main" id="{C5C5929C-B38A-BEDF-D7B6-8F76223AB13D}"/>
              </a:ext>
            </a:extLst>
          </p:cNvPr>
          <p:cNvCxnSpPr>
            <a:cxnSpLocks/>
            <a:stCxn id="14" idx="2"/>
            <a:endCxn id="6" idx="0"/>
          </p:cNvCxnSpPr>
          <p:nvPr/>
        </p:nvCxnSpPr>
        <p:spPr>
          <a:xfrm rot="16200000" flipH="1">
            <a:off x="8914745" y="3605809"/>
            <a:ext cx="1100022" cy="1483228"/>
          </a:xfrm>
          <a:prstGeom prst="curvedConnector3">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Curved Connector 19">
            <a:extLst>
              <a:ext uri="{FF2B5EF4-FFF2-40B4-BE49-F238E27FC236}">
                <a16:creationId xmlns:a16="http://schemas.microsoft.com/office/drawing/2014/main" id="{7A2848A8-FBA9-4DC4-1325-7C879D9EC2C1}"/>
              </a:ext>
            </a:extLst>
          </p:cNvPr>
          <p:cNvCxnSpPr>
            <a:cxnSpLocks/>
            <a:stCxn id="18" idx="2"/>
          </p:cNvCxnSpPr>
          <p:nvPr/>
        </p:nvCxnSpPr>
        <p:spPr>
          <a:xfrm rot="5400000">
            <a:off x="1428707" y="3556285"/>
            <a:ext cx="1182917" cy="1543162"/>
          </a:xfrm>
          <a:prstGeom prst="curvedConnector3">
            <a:avLst>
              <a:gd name="adj1" fmla="val 50000"/>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Curved Connector 24">
            <a:extLst>
              <a:ext uri="{FF2B5EF4-FFF2-40B4-BE49-F238E27FC236}">
                <a16:creationId xmlns:a16="http://schemas.microsoft.com/office/drawing/2014/main" id="{E1E5658B-0C9B-B00C-435C-B27AD9D4BFE0}"/>
              </a:ext>
            </a:extLst>
          </p:cNvPr>
          <p:cNvCxnSpPr>
            <a:cxnSpLocks/>
            <a:stCxn id="15" idx="2"/>
          </p:cNvCxnSpPr>
          <p:nvPr/>
        </p:nvCxnSpPr>
        <p:spPr>
          <a:xfrm rot="5400000">
            <a:off x="3317133" y="3903702"/>
            <a:ext cx="818792" cy="1115854"/>
          </a:xfrm>
          <a:prstGeom prst="curvedConnector3">
            <a:avLst>
              <a:gd name="adj1" fmla="val 50000"/>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FD972421-FB7A-9223-DEF7-95C805B38ED0}"/>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contrast="-40000"/>
                    </a14:imgEffect>
                  </a14:imgLayer>
                </a14:imgProps>
              </a:ext>
            </a:extLst>
          </a:blip>
          <a:stretch>
            <a:fillRect/>
          </a:stretch>
        </p:blipFill>
        <p:spPr>
          <a:xfrm>
            <a:off x="759257" y="4906772"/>
            <a:ext cx="1138452" cy="1129523"/>
          </a:xfrm>
          <a:prstGeom prst="rect">
            <a:avLst/>
          </a:prstGeom>
        </p:spPr>
      </p:pic>
      <p:pic>
        <p:nvPicPr>
          <p:cNvPr id="34" name="Picture 33">
            <a:extLst>
              <a:ext uri="{FF2B5EF4-FFF2-40B4-BE49-F238E27FC236}">
                <a16:creationId xmlns:a16="http://schemas.microsoft.com/office/drawing/2014/main" id="{B248FD63-CFC3-B164-931C-72E06E3E1F6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2527603" y="4914831"/>
            <a:ext cx="1175261" cy="1113405"/>
          </a:xfrm>
          <a:prstGeom prst="rect">
            <a:avLst/>
          </a:prstGeom>
        </p:spPr>
      </p:pic>
      <p:sp>
        <p:nvSpPr>
          <p:cNvPr id="5" name="TextBox 4">
            <a:extLst>
              <a:ext uri="{FF2B5EF4-FFF2-40B4-BE49-F238E27FC236}">
                <a16:creationId xmlns:a16="http://schemas.microsoft.com/office/drawing/2014/main" id="{D0D7D388-8388-D1EE-72D8-D6658581B5CF}"/>
              </a:ext>
            </a:extLst>
          </p:cNvPr>
          <p:cNvSpPr txBox="1"/>
          <p:nvPr/>
        </p:nvSpPr>
        <p:spPr>
          <a:xfrm>
            <a:off x="858070" y="6170502"/>
            <a:ext cx="940825" cy="430887"/>
          </a:xfrm>
          <a:prstGeom prst="rect">
            <a:avLst/>
          </a:prstGeom>
          <a:noFill/>
        </p:spPr>
        <p:txBody>
          <a:bodyPr wrap="square" rtlCol="0" anchor="ctr">
            <a:spAutoFit/>
          </a:bodyPr>
          <a:lstStyle/>
          <a:p>
            <a:pPr algn="ctr"/>
            <a:r>
              <a:rPr lang="en-US" sz="1100" b="1" dirty="0">
                <a:solidFill>
                  <a:srgbClr val="062D7B"/>
                </a:solidFill>
                <a:latin typeface="+mn-lt"/>
              </a:rPr>
              <a:t>Data Mining</a:t>
            </a:r>
          </a:p>
        </p:txBody>
      </p:sp>
      <p:sp>
        <p:nvSpPr>
          <p:cNvPr id="19" name="TextBox 18">
            <a:extLst>
              <a:ext uri="{FF2B5EF4-FFF2-40B4-BE49-F238E27FC236}">
                <a16:creationId xmlns:a16="http://schemas.microsoft.com/office/drawing/2014/main" id="{50A480B4-5BF1-C7A0-5679-8EBC3BC852E9}"/>
              </a:ext>
            </a:extLst>
          </p:cNvPr>
          <p:cNvSpPr txBox="1"/>
          <p:nvPr/>
        </p:nvSpPr>
        <p:spPr>
          <a:xfrm>
            <a:off x="2698189" y="6170502"/>
            <a:ext cx="940825" cy="430887"/>
          </a:xfrm>
          <a:prstGeom prst="rect">
            <a:avLst/>
          </a:prstGeom>
          <a:noFill/>
        </p:spPr>
        <p:txBody>
          <a:bodyPr wrap="square" rtlCol="0" anchor="ctr">
            <a:spAutoFit/>
          </a:bodyPr>
          <a:lstStyle/>
          <a:p>
            <a:pPr algn="ctr"/>
            <a:r>
              <a:rPr lang="en-US" sz="1100" b="1" dirty="0">
                <a:solidFill>
                  <a:srgbClr val="062D7B"/>
                </a:solidFill>
                <a:latin typeface="+mn-lt"/>
              </a:rPr>
              <a:t>Data</a:t>
            </a:r>
          </a:p>
          <a:p>
            <a:pPr algn="ctr"/>
            <a:r>
              <a:rPr lang="en-US" sz="1100" b="1" dirty="0">
                <a:solidFill>
                  <a:srgbClr val="062D7B"/>
                </a:solidFill>
                <a:latin typeface="+mn-lt"/>
              </a:rPr>
              <a:t>Cleansing</a:t>
            </a:r>
          </a:p>
        </p:txBody>
      </p:sp>
    </p:spTree>
    <p:extLst>
      <p:ext uri="{BB962C8B-B14F-4D97-AF65-F5344CB8AC3E}">
        <p14:creationId xmlns:p14="http://schemas.microsoft.com/office/powerpoint/2010/main" val="352307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41E4A-B765-9611-4972-59CA27DF0B09}"/>
              </a:ext>
            </a:extLst>
          </p:cNvPr>
          <p:cNvSpPr>
            <a:spLocks noGrp="1"/>
          </p:cNvSpPr>
          <p:nvPr>
            <p:ph type="title"/>
          </p:nvPr>
        </p:nvSpPr>
        <p:spPr/>
        <p:txBody>
          <a:bodyPr/>
          <a:lstStyle/>
          <a:p>
            <a:r>
              <a:rPr lang="en-US" dirty="0"/>
              <a:t>Analytical Technique (ML Model)</a:t>
            </a:r>
          </a:p>
        </p:txBody>
      </p:sp>
      <p:sp>
        <p:nvSpPr>
          <p:cNvPr id="5" name="Rounded Rectangle 4">
            <a:extLst>
              <a:ext uri="{FF2B5EF4-FFF2-40B4-BE49-F238E27FC236}">
                <a16:creationId xmlns:a16="http://schemas.microsoft.com/office/drawing/2014/main" id="{E0B69C85-9B02-FC9B-28FC-14D79B13A55A}"/>
              </a:ext>
            </a:extLst>
          </p:cNvPr>
          <p:cNvSpPr/>
          <p:nvPr/>
        </p:nvSpPr>
        <p:spPr>
          <a:xfrm>
            <a:off x="7963034" y="1634975"/>
            <a:ext cx="1724449" cy="4598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Machine Learning</a:t>
            </a:r>
          </a:p>
        </p:txBody>
      </p:sp>
      <p:sp>
        <p:nvSpPr>
          <p:cNvPr id="6" name="Rounded Rectangle 5">
            <a:extLst>
              <a:ext uri="{FF2B5EF4-FFF2-40B4-BE49-F238E27FC236}">
                <a16:creationId xmlns:a16="http://schemas.microsoft.com/office/drawing/2014/main" id="{F5B62EBE-F4EF-EDEB-904F-4C7193B588C0}"/>
              </a:ext>
            </a:extLst>
          </p:cNvPr>
          <p:cNvSpPr/>
          <p:nvPr/>
        </p:nvSpPr>
        <p:spPr>
          <a:xfrm>
            <a:off x="8041417" y="2554260"/>
            <a:ext cx="1567682"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Unsupervised Learning</a:t>
            </a:r>
          </a:p>
        </p:txBody>
      </p:sp>
      <p:sp>
        <p:nvSpPr>
          <p:cNvPr id="7" name="Rounded Rectangle 6">
            <a:extLst>
              <a:ext uri="{FF2B5EF4-FFF2-40B4-BE49-F238E27FC236}">
                <a16:creationId xmlns:a16="http://schemas.microsoft.com/office/drawing/2014/main" id="{A2A995B7-F2FA-ED98-ABA2-37861EA639D2}"/>
              </a:ext>
            </a:extLst>
          </p:cNvPr>
          <p:cNvSpPr/>
          <p:nvPr/>
        </p:nvSpPr>
        <p:spPr>
          <a:xfrm>
            <a:off x="9944795" y="2554260"/>
            <a:ext cx="1567683"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Reinforcement Learning</a:t>
            </a:r>
          </a:p>
        </p:txBody>
      </p:sp>
      <p:sp>
        <p:nvSpPr>
          <p:cNvPr id="8" name="Rounded Rectangle 7">
            <a:extLst>
              <a:ext uri="{FF2B5EF4-FFF2-40B4-BE49-F238E27FC236}">
                <a16:creationId xmlns:a16="http://schemas.microsoft.com/office/drawing/2014/main" id="{4215949A-79D2-2F67-BB27-152C95496ADA}"/>
              </a:ext>
            </a:extLst>
          </p:cNvPr>
          <p:cNvSpPr/>
          <p:nvPr/>
        </p:nvSpPr>
        <p:spPr>
          <a:xfrm>
            <a:off x="6209298" y="2554260"/>
            <a:ext cx="1425165" cy="3800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Supervised Learning</a:t>
            </a:r>
          </a:p>
        </p:txBody>
      </p:sp>
      <p:sp>
        <p:nvSpPr>
          <p:cNvPr id="9" name="Rounded Rectangle 8">
            <a:extLst>
              <a:ext uri="{FF2B5EF4-FFF2-40B4-BE49-F238E27FC236}">
                <a16:creationId xmlns:a16="http://schemas.microsoft.com/office/drawing/2014/main" id="{35B0547B-0812-8C20-F990-27EB4C06652C}"/>
              </a:ext>
            </a:extLst>
          </p:cNvPr>
          <p:cNvSpPr/>
          <p:nvPr/>
        </p:nvSpPr>
        <p:spPr>
          <a:xfrm>
            <a:off x="6010111" y="3401538"/>
            <a:ext cx="1295605" cy="3800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Classification</a:t>
            </a:r>
          </a:p>
        </p:txBody>
      </p:sp>
      <p:sp>
        <p:nvSpPr>
          <p:cNvPr id="10" name="Rounded Rectangle 9">
            <a:extLst>
              <a:ext uri="{FF2B5EF4-FFF2-40B4-BE49-F238E27FC236}">
                <a16:creationId xmlns:a16="http://schemas.microsoft.com/office/drawing/2014/main" id="{48D52226-8DAB-7F4A-731A-70E86822F0E9}"/>
              </a:ext>
            </a:extLst>
          </p:cNvPr>
          <p:cNvSpPr/>
          <p:nvPr/>
        </p:nvSpPr>
        <p:spPr>
          <a:xfrm>
            <a:off x="7464873" y="3401538"/>
            <a:ext cx="1295605"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Regression</a:t>
            </a:r>
          </a:p>
        </p:txBody>
      </p:sp>
      <p:sp>
        <p:nvSpPr>
          <p:cNvPr id="11" name="Rounded Rectangle 10">
            <a:extLst>
              <a:ext uri="{FF2B5EF4-FFF2-40B4-BE49-F238E27FC236}">
                <a16:creationId xmlns:a16="http://schemas.microsoft.com/office/drawing/2014/main" id="{13775B31-2238-D245-6100-46CA1807628A}"/>
              </a:ext>
            </a:extLst>
          </p:cNvPr>
          <p:cNvSpPr/>
          <p:nvPr/>
        </p:nvSpPr>
        <p:spPr>
          <a:xfrm>
            <a:off x="8932862" y="3401538"/>
            <a:ext cx="1295605"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Clustering</a:t>
            </a:r>
          </a:p>
        </p:txBody>
      </p:sp>
      <p:sp>
        <p:nvSpPr>
          <p:cNvPr id="12" name="Rounded Rectangle 11">
            <a:extLst>
              <a:ext uri="{FF2B5EF4-FFF2-40B4-BE49-F238E27FC236}">
                <a16:creationId xmlns:a16="http://schemas.microsoft.com/office/drawing/2014/main" id="{3C0C4C33-D5E9-EA18-45CF-E28BAA18DF66}"/>
              </a:ext>
            </a:extLst>
          </p:cNvPr>
          <p:cNvSpPr/>
          <p:nvPr/>
        </p:nvSpPr>
        <p:spPr>
          <a:xfrm>
            <a:off x="10374415" y="3401538"/>
            <a:ext cx="1295605"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Decision Making</a:t>
            </a:r>
          </a:p>
        </p:txBody>
      </p:sp>
      <p:sp>
        <p:nvSpPr>
          <p:cNvPr id="13" name="Rounded Rectangle 12">
            <a:extLst>
              <a:ext uri="{FF2B5EF4-FFF2-40B4-BE49-F238E27FC236}">
                <a16:creationId xmlns:a16="http://schemas.microsoft.com/office/drawing/2014/main" id="{47DF5D64-D0E6-5365-E1C3-2E7FC7B7CD16}"/>
              </a:ext>
            </a:extLst>
          </p:cNvPr>
          <p:cNvSpPr/>
          <p:nvPr/>
        </p:nvSpPr>
        <p:spPr>
          <a:xfrm>
            <a:off x="6010110" y="4160507"/>
            <a:ext cx="1295605" cy="15102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en-US" sz="900" dirty="0"/>
              <a:t>Logistic Regression</a:t>
            </a:r>
          </a:p>
          <a:p>
            <a:pPr marL="171450" indent="-171450">
              <a:buFont typeface="Arial" panose="020B0604020202020204" pitchFamily="34" charset="0"/>
              <a:buChar char="•"/>
            </a:pPr>
            <a:r>
              <a:rPr lang="en-US" sz="900" dirty="0"/>
              <a:t>K-Nearest Neighbor</a:t>
            </a:r>
          </a:p>
          <a:p>
            <a:pPr marL="171450" indent="-171450">
              <a:buFont typeface="Arial" panose="020B0604020202020204" pitchFamily="34" charset="0"/>
              <a:buChar char="•"/>
            </a:pPr>
            <a:r>
              <a:rPr lang="en-US" sz="900" dirty="0"/>
              <a:t>Support Vector Machine</a:t>
            </a:r>
          </a:p>
          <a:p>
            <a:pPr marL="171450" indent="-171450">
              <a:buFont typeface="Arial" panose="020B0604020202020204" pitchFamily="34" charset="0"/>
              <a:buChar char="•"/>
            </a:pPr>
            <a:r>
              <a:rPr lang="en-US" sz="900" dirty="0"/>
              <a:t>Decision Tree</a:t>
            </a:r>
          </a:p>
          <a:p>
            <a:pPr marL="171450" indent="-171450">
              <a:buFont typeface="Arial" panose="020B0604020202020204" pitchFamily="34" charset="0"/>
              <a:buChar char="•"/>
            </a:pPr>
            <a:r>
              <a:rPr lang="en-US" sz="900" dirty="0"/>
              <a:t>Random Forest</a:t>
            </a:r>
          </a:p>
          <a:p>
            <a:pPr marL="171450" indent="-171450">
              <a:buFont typeface="Arial" panose="020B0604020202020204" pitchFamily="34" charset="0"/>
              <a:buChar char="•"/>
            </a:pPr>
            <a:r>
              <a:rPr lang="en-US" sz="900" dirty="0"/>
              <a:t>XGBoost</a:t>
            </a:r>
          </a:p>
        </p:txBody>
      </p:sp>
      <p:sp>
        <p:nvSpPr>
          <p:cNvPr id="14" name="Rounded Rectangle 13">
            <a:extLst>
              <a:ext uri="{FF2B5EF4-FFF2-40B4-BE49-F238E27FC236}">
                <a16:creationId xmlns:a16="http://schemas.microsoft.com/office/drawing/2014/main" id="{31971A51-76B2-E02D-5F7F-B028A0DA9C45}"/>
              </a:ext>
            </a:extLst>
          </p:cNvPr>
          <p:cNvSpPr/>
          <p:nvPr/>
        </p:nvSpPr>
        <p:spPr>
          <a:xfrm>
            <a:off x="7464873" y="4160506"/>
            <a:ext cx="1295605" cy="1510219"/>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en-US" sz="900" dirty="0"/>
              <a:t>Linear Regression</a:t>
            </a:r>
          </a:p>
          <a:p>
            <a:pPr marL="180975" indent="-171450">
              <a:buFont typeface="Arial" panose="020B0604020202020204" pitchFamily="34" charset="0"/>
              <a:buChar char="•"/>
            </a:pPr>
            <a:r>
              <a:rPr lang="en-US" sz="900" dirty="0"/>
              <a:t>Neural Network Regression</a:t>
            </a:r>
          </a:p>
          <a:p>
            <a:pPr marL="171450" indent="-171450">
              <a:buFont typeface="Arial" panose="020B0604020202020204" pitchFamily="34" charset="0"/>
              <a:buChar char="•"/>
            </a:pPr>
            <a:r>
              <a:rPr lang="en-US" sz="900" dirty="0"/>
              <a:t>Support Vector Regression</a:t>
            </a:r>
          </a:p>
          <a:p>
            <a:pPr marL="171450" indent="-171450">
              <a:buFont typeface="Arial" panose="020B0604020202020204" pitchFamily="34" charset="0"/>
              <a:buChar char="•"/>
            </a:pPr>
            <a:r>
              <a:rPr lang="en-US" sz="900" dirty="0"/>
              <a:t>Decision Tree Regression</a:t>
            </a:r>
          </a:p>
          <a:p>
            <a:pPr marL="171450" indent="-171450">
              <a:buFont typeface="Arial" panose="020B0604020202020204" pitchFamily="34" charset="0"/>
              <a:buChar char="•"/>
            </a:pPr>
            <a:r>
              <a:rPr lang="en-US" sz="900" dirty="0"/>
              <a:t>Lasso Regression</a:t>
            </a:r>
          </a:p>
          <a:p>
            <a:pPr marL="171450" indent="-171450">
              <a:buFont typeface="Arial" panose="020B0604020202020204" pitchFamily="34" charset="0"/>
              <a:buChar char="•"/>
            </a:pPr>
            <a:r>
              <a:rPr lang="en-US" sz="900" dirty="0"/>
              <a:t>Ridge Regression</a:t>
            </a:r>
          </a:p>
        </p:txBody>
      </p:sp>
      <p:sp>
        <p:nvSpPr>
          <p:cNvPr id="15" name="Rounded Rectangle 14">
            <a:extLst>
              <a:ext uri="{FF2B5EF4-FFF2-40B4-BE49-F238E27FC236}">
                <a16:creationId xmlns:a16="http://schemas.microsoft.com/office/drawing/2014/main" id="{1B443C33-93B9-28CD-475C-A4BABC2890E0}"/>
              </a:ext>
            </a:extLst>
          </p:cNvPr>
          <p:cNvSpPr/>
          <p:nvPr/>
        </p:nvSpPr>
        <p:spPr>
          <a:xfrm>
            <a:off x="8932862" y="4160505"/>
            <a:ext cx="1295605" cy="1510219"/>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en-US" sz="900" dirty="0"/>
              <a:t>K-Means Clustering</a:t>
            </a:r>
          </a:p>
          <a:p>
            <a:pPr marL="171450" indent="-171450">
              <a:buFont typeface="Arial" panose="020B0604020202020204" pitchFamily="34" charset="0"/>
              <a:buChar char="•"/>
            </a:pPr>
            <a:r>
              <a:rPr lang="en-US" sz="900" dirty="0"/>
              <a:t>Mean-shift Clustering</a:t>
            </a:r>
          </a:p>
          <a:p>
            <a:pPr marL="171450" indent="-171450">
              <a:buFont typeface="Arial" panose="020B0604020202020204" pitchFamily="34" charset="0"/>
              <a:buChar char="•"/>
            </a:pPr>
            <a:r>
              <a:rPr lang="en-US" sz="900" dirty="0"/>
              <a:t>DBSCAN Clustering</a:t>
            </a:r>
          </a:p>
          <a:p>
            <a:pPr marL="171450" indent="-171450">
              <a:buFont typeface="Arial" panose="020B0604020202020204" pitchFamily="34" charset="0"/>
              <a:buChar char="•"/>
            </a:pPr>
            <a:r>
              <a:rPr lang="en-US" sz="900" dirty="0"/>
              <a:t>Agglomerative Hierarchical Clustering</a:t>
            </a:r>
          </a:p>
          <a:p>
            <a:pPr marL="171450" indent="-171450">
              <a:buFont typeface="Arial" panose="020B0604020202020204" pitchFamily="34" charset="0"/>
              <a:buChar char="•"/>
            </a:pPr>
            <a:r>
              <a:rPr lang="en-US" sz="900" dirty="0"/>
              <a:t>Gaussian Mixture</a:t>
            </a:r>
          </a:p>
        </p:txBody>
      </p:sp>
      <p:sp>
        <p:nvSpPr>
          <p:cNvPr id="16" name="Rounded Rectangle 15">
            <a:extLst>
              <a:ext uri="{FF2B5EF4-FFF2-40B4-BE49-F238E27FC236}">
                <a16:creationId xmlns:a16="http://schemas.microsoft.com/office/drawing/2014/main" id="{5FE7CB85-E6DB-4326-A41F-E1CC27C3D5D6}"/>
              </a:ext>
            </a:extLst>
          </p:cNvPr>
          <p:cNvSpPr/>
          <p:nvPr/>
        </p:nvSpPr>
        <p:spPr>
          <a:xfrm>
            <a:off x="10374414" y="4160504"/>
            <a:ext cx="1295605" cy="1510219"/>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en-US" sz="900" dirty="0"/>
              <a:t>Q-Learning</a:t>
            </a:r>
          </a:p>
          <a:p>
            <a:pPr marL="171450" indent="-171450">
              <a:buFont typeface="Arial" panose="020B0604020202020204" pitchFamily="34" charset="0"/>
              <a:buChar char="•"/>
            </a:pPr>
            <a:r>
              <a:rPr lang="en-US" sz="900" dirty="0"/>
              <a:t>R Learning</a:t>
            </a:r>
          </a:p>
          <a:p>
            <a:pPr marL="171450" indent="-171450">
              <a:buFont typeface="Arial" panose="020B0604020202020204" pitchFamily="34" charset="0"/>
              <a:buChar char="•"/>
            </a:pPr>
            <a:r>
              <a:rPr lang="en-US" sz="900" dirty="0"/>
              <a:t>TD Learning</a:t>
            </a:r>
          </a:p>
        </p:txBody>
      </p:sp>
      <p:cxnSp>
        <p:nvCxnSpPr>
          <p:cNvPr id="18" name="Straight Arrow Connector 17">
            <a:extLst>
              <a:ext uri="{FF2B5EF4-FFF2-40B4-BE49-F238E27FC236}">
                <a16:creationId xmlns:a16="http://schemas.microsoft.com/office/drawing/2014/main" id="{FE879559-311D-0D14-BA67-C52104BAFEEB}"/>
              </a:ext>
            </a:extLst>
          </p:cNvPr>
          <p:cNvCxnSpPr>
            <a:stCxn id="5" idx="2"/>
            <a:endCxn id="6" idx="0"/>
          </p:cNvCxnSpPr>
          <p:nvPr/>
        </p:nvCxnSpPr>
        <p:spPr>
          <a:xfrm flipH="1">
            <a:off x="8825258" y="2094828"/>
            <a:ext cx="1" cy="45943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ED1C557-FFD2-CE43-0296-2BB0109E8622}"/>
              </a:ext>
            </a:extLst>
          </p:cNvPr>
          <p:cNvCxnSpPr>
            <a:endCxn id="8" idx="0"/>
          </p:cNvCxnSpPr>
          <p:nvPr/>
        </p:nvCxnSpPr>
        <p:spPr>
          <a:xfrm rot="10800000" flipV="1">
            <a:off x="6921882" y="2326532"/>
            <a:ext cx="1903381" cy="22772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A88968FF-7B53-62E9-B669-A801FA405951}"/>
              </a:ext>
            </a:extLst>
          </p:cNvPr>
          <p:cNvCxnSpPr>
            <a:endCxn id="7" idx="0"/>
          </p:cNvCxnSpPr>
          <p:nvPr/>
        </p:nvCxnSpPr>
        <p:spPr>
          <a:xfrm>
            <a:off x="8825258" y="2326539"/>
            <a:ext cx="1903379" cy="22772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67EA8E87-8FE3-840E-A6F7-748234A1F6C9}"/>
              </a:ext>
            </a:extLst>
          </p:cNvPr>
          <p:cNvCxnSpPr>
            <a:stCxn id="8" idx="2"/>
            <a:endCxn id="9" idx="0"/>
          </p:cNvCxnSpPr>
          <p:nvPr/>
        </p:nvCxnSpPr>
        <p:spPr>
          <a:xfrm rot="5400000">
            <a:off x="6556281" y="3035938"/>
            <a:ext cx="467234" cy="26396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B445024E-2043-C5C3-5291-D1D2E9765B0C}"/>
              </a:ext>
            </a:extLst>
          </p:cNvPr>
          <p:cNvCxnSpPr>
            <a:stCxn id="8" idx="2"/>
            <a:endCxn id="10" idx="0"/>
          </p:cNvCxnSpPr>
          <p:nvPr/>
        </p:nvCxnSpPr>
        <p:spPr>
          <a:xfrm rot="16200000" flipH="1">
            <a:off x="7283661" y="2572523"/>
            <a:ext cx="467234" cy="1190795"/>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E965B82-4492-1388-0A70-38B71DCE7382}"/>
              </a:ext>
            </a:extLst>
          </p:cNvPr>
          <p:cNvCxnSpPr>
            <a:stCxn id="6" idx="2"/>
            <a:endCxn id="11" idx="0"/>
          </p:cNvCxnSpPr>
          <p:nvPr/>
        </p:nvCxnSpPr>
        <p:spPr>
          <a:xfrm rot="16200000" flipH="1">
            <a:off x="8969344" y="2790217"/>
            <a:ext cx="467234" cy="75540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DEA1CC9-F6EA-47D3-C1D6-ABB9063A83AF}"/>
              </a:ext>
            </a:extLst>
          </p:cNvPr>
          <p:cNvCxnSpPr>
            <a:stCxn id="7" idx="2"/>
            <a:endCxn id="12" idx="0"/>
          </p:cNvCxnSpPr>
          <p:nvPr/>
        </p:nvCxnSpPr>
        <p:spPr>
          <a:xfrm rot="16200000" flipH="1">
            <a:off x="10641810" y="3021130"/>
            <a:ext cx="467234" cy="29358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D37E30F-FDD6-F435-10C8-C352E3C89902}"/>
              </a:ext>
            </a:extLst>
          </p:cNvPr>
          <p:cNvCxnSpPr>
            <a:stCxn id="9" idx="2"/>
            <a:endCxn id="13" idx="0"/>
          </p:cNvCxnSpPr>
          <p:nvPr/>
        </p:nvCxnSpPr>
        <p:spPr>
          <a:xfrm flipH="1">
            <a:off x="6657913" y="3781582"/>
            <a:ext cx="1" cy="3789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D34C535-5E15-DBA2-63D1-DBBCD8AE411C}"/>
              </a:ext>
            </a:extLst>
          </p:cNvPr>
          <p:cNvCxnSpPr>
            <a:stCxn id="10" idx="2"/>
            <a:endCxn id="14" idx="0"/>
          </p:cNvCxnSpPr>
          <p:nvPr/>
        </p:nvCxnSpPr>
        <p:spPr>
          <a:xfrm>
            <a:off x="8112676" y="3781582"/>
            <a:ext cx="0" cy="37892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5523FCE-2599-0CD1-B2F9-B74FF38DCC13}"/>
              </a:ext>
            </a:extLst>
          </p:cNvPr>
          <p:cNvCxnSpPr>
            <a:stCxn id="11" idx="2"/>
            <a:endCxn id="15" idx="0"/>
          </p:cNvCxnSpPr>
          <p:nvPr/>
        </p:nvCxnSpPr>
        <p:spPr>
          <a:xfrm>
            <a:off x="9580665" y="3781582"/>
            <a:ext cx="0" cy="37892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859403D-ABD6-1DA9-4387-D0C896F26119}"/>
              </a:ext>
            </a:extLst>
          </p:cNvPr>
          <p:cNvCxnSpPr>
            <a:stCxn id="12" idx="2"/>
            <a:endCxn id="16" idx="0"/>
          </p:cNvCxnSpPr>
          <p:nvPr/>
        </p:nvCxnSpPr>
        <p:spPr>
          <a:xfrm flipH="1">
            <a:off x="11022217" y="3781582"/>
            <a:ext cx="1" cy="3789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6010E7EA-954F-5975-5397-F581C0AA9C1E}"/>
              </a:ext>
            </a:extLst>
          </p:cNvPr>
          <p:cNvSpPr>
            <a:spLocks noGrp="1"/>
          </p:cNvSpPr>
          <p:nvPr>
            <p:ph idx="1"/>
          </p:nvPr>
        </p:nvSpPr>
        <p:spPr>
          <a:xfrm>
            <a:off x="133732" y="1146576"/>
            <a:ext cx="5422346" cy="5551713"/>
          </a:xfrm>
        </p:spPr>
        <p:txBody>
          <a:bodyPr/>
          <a:lstStyle/>
          <a:p>
            <a:pPr marL="0" indent="0">
              <a:buNone/>
            </a:pPr>
            <a:r>
              <a:rPr lang="en-US" sz="1400" b="1" dirty="0"/>
              <a:t>Key Factor To Decide Between </a:t>
            </a:r>
            <a:r>
              <a:rPr lang="en-US" sz="1400" b="1" dirty="0">
                <a:solidFill>
                  <a:srgbClr val="062D7B"/>
                </a:solidFill>
              </a:rPr>
              <a:t>Supervised</a:t>
            </a:r>
            <a:r>
              <a:rPr lang="en-US" sz="1400" b="1" dirty="0"/>
              <a:t> and </a:t>
            </a:r>
            <a:r>
              <a:rPr lang="en-US" sz="1400" b="1" dirty="0">
                <a:solidFill>
                  <a:srgbClr val="062D7B"/>
                </a:solidFill>
              </a:rPr>
              <a:t>Unsupervised</a:t>
            </a:r>
            <a:r>
              <a:rPr lang="en-US" sz="1400" b="1" dirty="0"/>
              <a:t> Learning:</a:t>
            </a:r>
          </a:p>
          <a:p>
            <a:pPr marL="0" indent="0">
              <a:buNone/>
            </a:pPr>
            <a:endParaRPr lang="en-US" sz="1200" dirty="0"/>
          </a:p>
          <a:p>
            <a:r>
              <a:rPr lang="en-US" sz="1400" dirty="0">
                <a:solidFill>
                  <a:srgbClr val="062D7B"/>
                </a:solidFill>
              </a:rPr>
              <a:t>We have chosen </a:t>
            </a:r>
            <a:r>
              <a:rPr lang="en-US" sz="1400" b="1" dirty="0">
                <a:solidFill>
                  <a:srgbClr val="062D7B"/>
                </a:solidFill>
              </a:rPr>
              <a:t>Supervised Learning </a:t>
            </a:r>
            <a:r>
              <a:rPr lang="en-US" sz="1400" dirty="0">
                <a:solidFill>
                  <a:srgbClr val="062D7B"/>
                </a:solidFill>
              </a:rPr>
              <a:t>in this scenario as we have a labeled dataset and aim to make predictions.</a:t>
            </a:r>
          </a:p>
          <a:p>
            <a:r>
              <a:rPr lang="en-US" sz="1400" dirty="0">
                <a:solidFill>
                  <a:schemeClr val="tx1"/>
                </a:solidFill>
              </a:rPr>
              <a:t>Supervised Learning </a:t>
            </a:r>
            <a:r>
              <a:rPr lang="en-US" sz="1400" dirty="0"/>
              <a:t>is ideal for tasks like employee churn prediction, where our goal is to classify categories or predict continuous values based on past data.</a:t>
            </a:r>
          </a:p>
          <a:p>
            <a:endParaRPr lang="en-US" sz="1400" dirty="0"/>
          </a:p>
          <a:p>
            <a:pPr marL="0" indent="0">
              <a:buNone/>
            </a:pPr>
            <a:r>
              <a:rPr lang="en-US" sz="1400" b="1" dirty="0"/>
              <a:t>Key factor to deciding between </a:t>
            </a:r>
            <a:r>
              <a:rPr lang="en-US" sz="1400" b="1" dirty="0">
                <a:solidFill>
                  <a:srgbClr val="062D7B"/>
                </a:solidFill>
              </a:rPr>
              <a:t>Classification</a:t>
            </a:r>
            <a:r>
              <a:rPr lang="en-US" sz="1400" b="1" dirty="0"/>
              <a:t> and </a:t>
            </a:r>
            <a:r>
              <a:rPr lang="en-US" sz="1400" b="1" dirty="0">
                <a:solidFill>
                  <a:srgbClr val="062D7B"/>
                </a:solidFill>
              </a:rPr>
              <a:t>Regression</a:t>
            </a:r>
            <a:r>
              <a:rPr lang="en-US" sz="1400" b="1" dirty="0"/>
              <a:t> lies in target variable:</a:t>
            </a:r>
          </a:p>
          <a:p>
            <a:pPr marL="0" indent="0">
              <a:buNone/>
            </a:pPr>
            <a:endParaRPr lang="en-US" sz="1400" dirty="0"/>
          </a:p>
          <a:p>
            <a:pPr>
              <a:buFont typeface="Arial" panose="020B0604020202020204" pitchFamily="34" charset="0"/>
              <a:buChar char="•"/>
            </a:pPr>
            <a:r>
              <a:rPr lang="en-US" sz="1400" b="1" dirty="0">
                <a:solidFill>
                  <a:srgbClr val="062D7B"/>
                </a:solidFill>
              </a:rPr>
              <a:t>Classification:</a:t>
            </a:r>
            <a:r>
              <a:rPr lang="en-US" sz="1400" dirty="0">
                <a:solidFill>
                  <a:srgbClr val="062D7B"/>
                </a:solidFill>
              </a:rPr>
              <a:t> Classification model is used when target variable is discrete and falls into distinct categories. These categories can be binary (like Attrition Yes/No) or have multiple classes (e.g., classifying handwritten digits into 0-9).</a:t>
            </a:r>
          </a:p>
          <a:p>
            <a:pPr>
              <a:buFont typeface="Arial" panose="020B0604020202020204" pitchFamily="34" charset="0"/>
              <a:buChar char="•"/>
            </a:pPr>
            <a:endParaRPr lang="en-US" sz="1400" dirty="0"/>
          </a:p>
          <a:p>
            <a:pPr>
              <a:buFont typeface="Arial" panose="020B0604020202020204" pitchFamily="34" charset="0"/>
              <a:buChar char="•"/>
            </a:pPr>
            <a:r>
              <a:rPr lang="en-US" sz="1400" b="1" dirty="0"/>
              <a:t>Regression:</a:t>
            </a:r>
            <a:r>
              <a:rPr lang="en-US" sz="1400" dirty="0"/>
              <a:t> Regression model is used when target variable is </a:t>
            </a:r>
            <a:r>
              <a:rPr lang="en-US" sz="1400" dirty="0">
                <a:solidFill>
                  <a:schemeClr val="tx1"/>
                </a:solidFill>
              </a:rPr>
              <a:t>continuous</a:t>
            </a:r>
            <a:r>
              <a:rPr lang="en-US" sz="1400" dirty="0"/>
              <a:t>. This means it can take on any numerical value within a range. Common examples include predicting house prices, weather forecasts (temperature), or customer lifetime value.</a:t>
            </a:r>
          </a:p>
          <a:p>
            <a:pPr>
              <a:buFont typeface="Arial" panose="020B0604020202020204" pitchFamily="34" charset="0"/>
              <a:buChar char="•"/>
            </a:pPr>
            <a:endParaRPr lang="en-US" sz="1400" dirty="0"/>
          </a:p>
          <a:p>
            <a:endParaRPr lang="en-US" sz="1400" dirty="0"/>
          </a:p>
        </p:txBody>
      </p:sp>
      <p:sp>
        <p:nvSpPr>
          <p:cNvPr id="1038" name="Rounded Rectangle 1037">
            <a:extLst>
              <a:ext uri="{FF2B5EF4-FFF2-40B4-BE49-F238E27FC236}">
                <a16:creationId xmlns:a16="http://schemas.microsoft.com/office/drawing/2014/main" id="{783706CC-3CFF-84AF-A7AE-8D6946D8752C}"/>
              </a:ext>
            </a:extLst>
          </p:cNvPr>
          <p:cNvSpPr/>
          <p:nvPr/>
        </p:nvSpPr>
        <p:spPr>
          <a:xfrm>
            <a:off x="5830203" y="3314348"/>
            <a:ext cx="1550451" cy="2523762"/>
          </a:xfrm>
          <a:prstGeom prst="round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035" descr="A yellow and white badge with red ribbons&#10;&#10;Description automatically generated">
            <a:extLst>
              <a:ext uri="{FF2B5EF4-FFF2-40B4-BE49-F238E27FC236}">
                <a16:creationId xmlns:a16="http://schemas.microsoft.com/office/drawing/2014/main" id="{9670ECD3-032A-90B6-2639-9507822BD52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31463" y="3116299"/>
            <a:ext cx="444560" cy="568944"/>
          </a:xfrm>
          <a:prstGeom prst="rect">
            <a:avLst/>
          </a:prstGeom>
        </p:spPr>
      </p:pic>
    </p:spTree>
    <p:extLst>
      <p:ext uri="{BB962C8B-B14F-4D97-AF65-F5344CB8AC3E}">
        <p14:creationId xmlns:p14="http://schemas.microsoft.com/office/powerpoint/2010/main" val="38221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1B20-EA67-6A3A-192B-1720829C173B}"/>
              </a:ext>
            </a:extLst>
          </p:cNvPr>
          <p:cNvSpPr>
            <a:spLocks noGrp="1"/>
          </p:cNvSpPr>
          <p:nvPr>
            <p:ph type="title"/>
          </p:nvPr>
        </p:nvSpPr>
        <p:spPr/>
        <p:txBody>
          <a:bodyPr/>
          <a:lstStyle/>
          <a:p>
            <a:r>
              <a:rPr lang="en-GB" dirty="0"/>
              <a:t>Obtaining Data</a:t>
            </a:r>
            <a:endParaRPr lang="en-US" dirty="0"/>
          </a:p>
        </p:txBody>
      </p:sp>
      <p:sp>
        <p:nvSpPr>
          <p:cNvPr id="8" name="TextBox 7">
            <a:extLst>
              <a:ext uri="{FF2B5EF4-FFF2-40B4-BE49-F238E27FC236}">
                <a16:creationId xmlns:a16="http://schemas.microsoft.com/office/drawing/2014/main" id="{8D849022-9DDD-4EF8-36C6-55ED002BC7D0}"/>
              </a:ext>
            </a:extLst>
          </p:cNvPr>
          <p:cNvSpPr txBox="1"/>
          <p:nvPr/>
        </p:nvSpPr>
        <p:spPr>
          <a:xfrm>
            <a:off x="2371599" y="2749068"/>
            <a:ext cx="906017" cy="461665"/>
          </a:xfrm>
          <a:prstGeom prst="rect">
            <a:avLst/>
          </a:prstGeom>
          <a:noFill/>
        </p:spPr>
        <p:txBody>
          <a:bodyPr wrap="none" rtlCol="0">
            <a:spAutoFit/>
          </a:bodyPr>
          <a:lstStyle/>
          <a:p>
            <a:r>
              <a:rPr lang="en-US" sz="1200" b="1" dirty="0">
                <a:solidFill>
                  <a:srgbClr val="062D7B"/>
                </a:solidFill>
                <a:latin typeface="+mn-lt"/>
              </a:rPr>
              <a:t>Obtaining</a:t>
            </a:r>
          </a:p>
          <a:p>
            <a:pPr algn="ctr"/>
            <a:r>
              <a:rPr lang="en-US" sz="1200" b="1" dirty="0">
                <a:solidFill>
                  <a:srgbClr val="062D7B"/>
                </a:solidFill>
                <a:latin typeface="+mn-lt"/>
              </a:rPr>
              <a:t>Data</a:t>
            </a:r>
          </a:p>
        </p:txBody>
      </p:sp>
      <p:sp>
        <p:nvSpPr>
          <p:cNvPr id="9" name="TextBox 8">
            <a:extLst>
              <a:ext uri="{FF2B5EF4-FFF2-40B4-BE49-F238E27FC236}">
                <a16:creationId xmlns:a16="http://schemas.microsoft.com/office/drawing/2014/main" id="{8DF9AB9C-A8C4-8EED-0CB7-F8FAD724C6F3}"/>
              </a:ext>
            </a:extLst>
          </p:cNvPr>
          <p:cNvSpPr txBox="1"/>
          <p:nvPr/>
        </p:nvSpPr>
        <p:spPr>
          <a:xfrm>
            <a:off x="4904315" y="1046500"/>
            <a:ext cx="1882247" cy="584775"/>
          </a:xfrm>
          <a:prstGeom prst="rect">
            <a:avLst/>
          </a:prstGeom>
          <a:noFill/>
        </p:spPr>
        <p:txBody>
          <a:bodyPr wrap="none" rtlCol="0">
            <a:spAutoFit/>
          </a:bodyPr>
          <a:lstStyle/>
          <a:p>
            <a:r>
              <a:rPr lang="en-US" sz="3200" b="1" spc="300" dirty="0">
                <a:solidFill>
                  <a:srgbClr val="062D7B"/>
                </a:solidFill>
                <a:latin typeface="+mn-lt"/>
              </a:rPr>
              <a:t>O</a:t>
            </a:r>
            <a:r>
              <a:rPr lang="en-US" sz="3200" b="1" spc="300" dirty="0">
                <a:solidFill>
                  <a:schemeClr val="bg1">
                    <a:lumMod val="75000"/>
                  </a:schemeClr>
                </a:solidFill>
                <a:latin typeface="+mn-lt"/>
              </a:rPr>
              <a:t>SEMN</a:t>
            </a:r>
            <a:endParaRPr lang="en-US" sz="2400" spc="300" dirty="0">
              <a:solidFill>
                <a:schemeClr val="bg1">
                  <a:lumMod val="75000"/>
                </a:schemeClr>
              </a:solidFill>
              <a:latin typeface="+mn-lt"/>
            </a:endParaRPr>
          </a:p>
        </p:txBody>
      </p:sp>
      <p:sp>
        <p:nvSpPr>
          <p:cNvPr id="10" name="TextBox 9">
            <a:extLst>
              <a:ext uri="{FF2B5EF4-FFF2-40B4-BE49-F238E27FC236}">
                <a16:creationId xmlns:a16="http://schemas.microsoft.com/office/drawing/2014/main" id="{7D08635A-593D-D2CD-F07F-22C1793FDB6F}"/>
              </a:ext>
            </a:extLst>
          </p:cNvPr>
          <p:cNvSpPr txBox="1"/>
          <p:nvPr/>
        </p:nvSpPr>
        <p:spPr>
          <a:xfrm>
            <a:off x="3847478" y="2776575"/>
            <a:ext cx="947695" cy="461665"/>
          </a:xfrm>
          <a:prstGeom prst="rect">
            <a:avLst/>
          </a:prstGeom>
          <a:noFill/>
        </p:spPr>
        <p:txBody>
          <a:bodyPr wrap="none" rtlCol="0">
            <a:spAutoFit/>
          </a:bodyPr>
          <a:lstStyle/>
          <a:p>
            <a:r>
              <a:rPr lang="en-US" sz="1200" b="1" dirty="0">
                <a:solidFill>
                  <a:schemeClr val="bg1">
                    <a:lumMod val="75000"/>
                  </a:schemeClr>
                </a:solidFill>
                <a:latin typeface="+mn-lt"/>
              </a:rPr>
              <a:t>Scrubbing</a:t>
            </a:r>
          </a:p>
          <a:p>
            <a:pPr algn="ctr"/>
            <a:r>
              <a:rPr lang="en-US" sz="1200" b="1" dirty="0">
                <a:solidFill>
                  <a:schemeClr val="bg1">
                    <a:lumMod val="75000"/>
                  </a:schemeClr>
                </a:solidFill>
                <a:latin typeface="+mn-lt"/>
              </a:rPr>
              <a:t>Data</a:t>
            </a:r>
          </a:p>
        </p:txBody>
      </p:sp>
      <p:sp>
        <p:nvSpPr>
          <p:cNvPr id="11" name="TextBox 10">
            <a:extLst>
              <a:ext uri="{FF2B5EF4-FFF2-40B4-BE49-F238E27FC236}">
                <a16:creationId xmlns:a16="http://schemas.microsoft.com/office/drawing/2014/main" id="{87C00BC4-C5C8-0516-A407-41A84A3F923F}"/>
              </a:ext>
            </a:extLst>
          </p:cNvPr>
          <p:cNvSpPr txBox="1"/>
          <p:nvPr/>
        </p:nvSpPr>
        <p:spPr>
          <a:xfrm>
            <a:off x="5400849" y="2776575"/>
            <a:ext cx="896399" cy="461665"/>
          </a:xfrm>
          <a:prstGeom prst="rect">
            <a:avLst/>
          </a:prstGeom>
          <a:noFill/>
        </p:spPr>
        <p:txBody>
          <a:bodyPr wrap="none" rtlCol="0">
            <a:spAutoFit/>
          </a:bodyPr>
          <a:lstStyle/>
          <a:p>
            <a:r>
              <a:rPr lang="en-US" sz="1200" b="1" dirty="0">
                <a:solidFill>
                  <a:schemeClr val="bg1">
                    <a:lumMod val="75000"/>
                  </a:schemeClr>
                </a:solidFill>
                <a:latin typeface="+mn-lt"/>
              </a:rPr>
              <a:t>Exploring</a:t>
            </a:r>
          </a:p>
          <a:p>
            <a:pPr algn="ctr"/>
            <a:r>
              <a:rPr lang="en-US" sz="1200" b="1" dirty="0">
                <a:solidFill>
                  <a:schemeClr val="bg1">
                    <a:lumMod val="75000"/>
                  </a:schemeClr>
                </a:solidFill>
                <a:latin typeface="+mn-lt"/>
              </a:rPr>
              <a:t>Data</a:t>
            </a:r>
          </a:p>
        </p:txBody>
      </p:sp>
      <p:sp>
        <p:nvSpPr>
          <p:cNvPr id="12" name="TextBox 11">
            <a:extLst>
              <a:ext uri="{FF2B5EF4-FFF2-40B4-BE49-F238E27FC236}">
                <a16:creationId xmlns:a16="http://schemas.microsoft.com/office/drawing/2014/main" id="{915C91FF-30FC-A835-73A1-01970739F35F}"/>
              </a:ext>
            </a:extLst>
          </p:cNvPr>
          <p:cNvSpPr txBox="1"/>
          <p:nvPr/>
        </p:nvSpPr>
        <p:spPr>
          <a:xfrm>
            <a:off x="6902924" y="2842167"/>
            <a:ext cx="862737" cy="461665"/>
          </a:xfrm>
          <a:prstGeom prst="rect">
            <a:avLst/>
          </a:prstGeom>
          <a:noFill/>
        </p:spPr>
        <p:txBody>
          <a:bodyPr wrap="none" rtlCol="0">
            <a:spAutoFit/>
          </a:bodyPr>
          <a:lstStyle/>
          <a:p>
            <a:r>
              <a:rPr lang="en-US" sz="1200" b="1" dirty="0">
                <a:solidFill>
                  <a:schemeClr val="bg1">
                    <a:lumMod val="75000"/>
                  </a:schemeClr>
                </a:solidFill>
                <a:latin typeface="+mn-lt"/>
              </a:rPr>
              <a:t>Modeling</a:t>
            </a:r>
          </a:p>
          <a:p>
            <a:pPr algn="ctr"/>
            <a:r>
              <a:rPr lang="en-US" sz="1200" b="1" dirty="0">
                <a:solidFill>
                  <a:schemeClr val="bg1">
                    <a:lumMod val="75000"/>
                  </a:schemeClr>
                </a:solidFill>
                <a:latin typeface="+mn-lt"/>
              </a:rPr>
              <a:t>Data</a:t>
            </a:r>
          </a:p>
        </p:txBody>
      </p:sp>
      <p:sp>
        <p:nvSpPr>
          <p:cNvPr id="13" name="TextBox 12">
            <a:extLst>
              <a:ext uri="{FF2B5EF4-FFF2-40B4-BE49-F238E27FC236}">
                <a16:creationId xmlns:a16="http://schemas.microsoft.com/office/drawing/2014/main" id="{8F1106F6-8DA8-1F28-2FA9-982F27D91D01}"/>
              </a:ext>
            </a:extLst>
          </p:cNvPr>
          <p:cNvSpPr txBox="1"/>
          <p:nvPr/>
        </p:nvSpPr>
        <p:spPr>
          <a:xfrm>
            <a:off x="8234868" y="2842166"/>
            <a:ext cx="1056700" cy="461665"/>
          </a:xfrm>
          <a:prstGeom prst="rect">
            <a:avLst/>
          </a:prstGeom>
          <a:noFill/>
        </p:spPr>
        <p:txBody>
          <a:bodyPr wrap="none" rtlCol="0">
            <a:spAutoFit/>
          </a:bodyPr>
          <a:lstStyle/>
          <a:p>
            <a:r>
              <a:rPr lang="en-US" sz="1200" b="1" dirty="0" err="1">
                <a:solidFill>
                  <a:schemeClr val="bg1">
                    <a:lumMod val="75000"/>
                  </a:schemeClr>
                </a:solidFill>
                <a:latin typeface="+mn-lt"/>
              </a:rPr>
              <a:t>iNterpreting</a:t>
            </a:r>
            <a:endParaRPr lang="en-US" sz="1200" b="1" dirty="0">
              <a:solidFill>
                <a:schemeClr val="bg1">
                  <a:lumMod val="75000"/>
                </a:schemeClr>
              </a:solidFill>
              <a:latin typeface="+mn-lt"/>
            </a:endParaRPr>
          </a:p>
          <a:p>
            <a:pPr algn="ctr"/>
            <a:r>
              <a:rPr lang="en-US" sz="1200" b="1" dirty="0">
                <a:solidFill>
                  <a:schemeClr val="bg1">
                    <a:lumMod val="75000"/>
                  </a:schemeClr>
                </a:solidFill>
                <a:latin typeface="+mn-lt"/>
              </a:rPr>
              <a:t>Data</a:t>
            </a:r>
          </a:p>
        </p:txBody>
      </p:sp>
      <p:sp>
        <p:nvSpPr>
          <p:cNvPr id="14" name="TextBox 13">
            <a:extLst>
              <a:ext uri="{FF2B5EF4-FFF2-40B4-BE49-F238E27FC236}">
                <a16:creationId xmlns:a16="http://schemas.microsoft.com/office/drawing/2014/main" id="{5BADF09E-E484-24F0-D17C-2FF400F96FDA}"/>
              </a:ext>
            </a:extLst>
          </p:cNvPr>
          <p:cNvSpPr txBox="1"/>
          <p:nvPr/>
        </p:nvSpPr>
        <p:spPr>
          <a:xfrm>
            <a:off x="7985526" y="3366525"/>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Put the results into good use</a:t>
            </a:r>
          </a:p>
        </p:txBody>
      </p:sp>
      <p:sp>
        <p:nvSpPr>
          <p:cNvPr id="15" name="TextBox 14">
            <a:extLst>
              <a:ext uri="{FF2B5EF4-FFF2-40B4-BE49-F238E27FC236}">
                <a16:creationId xmlns:a16="http://schemas.microsoft.com/office/drawing/2014/main" id="{8C9B1A4E-E1CD-1854-B73A-40EB3E4A2888}"/>
              </a:ext>
            </a:extLst>
          </p:cNvPr>
          <p:cNvSpPr txBox="1"/>
          <p:nvPr/>
        </p:nvSpPr>
        <p:spPr>
          <a:xfrm>
            <a:off x="3546840" y="3282792"/>
            <a:ext cx="1475231" cy="769441"/>
          </a:xfrm>
          <a:prstGeom prst="rect">
            <a:avLst/>
          </a:prstGeom>
          <a:noFill/>
        </p:spPr>
        <p:txBody>
          <a:bodyPr wrap="square" rtlCol="0">
            <a:spAutoFit/>
          </a:bodyPr>
          <a:lstStyle/>
          <a:p>
            <a:pPr algn="ctr"/>
            <a:r>
              <a:rPr lang="en-US" sz="1100" dirty="0">
                <a:solidFill>
                  <a:schemeClr val="bg1">
                    <a:lumMod val="75000"/>
                  </a:schemeClr>
                </a:solidFill>
                <a:latin typeface="+mn-lt"/>
              </a:rPr>
              <a:t>Clean data to formats that machine understands</a:t>
            </a:r>
          </a:p>
        </p:txBody>
      </p:sp>
      <p:sp>
        <p:nvSpPr>
          <p:cNvPr id="16" name="TextBox 15">
            <a:extLst>
              <a:ext uri="{FF2B5EF4-FFF2-40B4-BE49-F238E27FC236}">
                <a16:creationId xmlns:a16="http://schemas.microsoft.com/office/drawing/2014/main" id="{409B6FFF-CE93-DFF5-2834-333D97D3A0E2}"/>
              </a:ext>
            </a:extLst>
          </p:cNvPr>
          <p:cNvSpPr txBox="1"/>
          <p:nvPr/>
        </p:nvSpPr>
        <p:spPr>
          <a:xfrm>
            <a:off x="5074564" y="3309088"/>
            <a:ext cx="1475231" cy="600164"/>
          </a:xfrm>
          <a:prstGeom prst="rect">
            <a:avLst/>
          </a:prstGeom>
          <a:noFill/>
        </p:spPr>
        <p:txBody>
          <a:bodyPr wrap="square" rtlCol="0">
            <a:spAutoFit/>
          </a:bodyPr>
          <a:lstStyle/>
          <a:p>
            <a:pPr algn="ctr"/>
            <a:r>
              <a:rPr lang="en-US" sz="1100" dirty="0">
                <a:solidFill>
                  <a:schemeClr val="bg1">
                    <a:lumMod val="75000"/>
                  </a:schemeClr>
                </a:solidFill>
                <a:latin typeface="+mn-lt"/>
              </a:rPr>
              <a:t>Find patterns and trends using statistical methods</a:t>
            </a:r>
          </a:p>
        </p:txBody>
      </p:sp>
      <p:sp>
        <p:nvSpPr>
          <p:cNvPr id="17" name="TextBox 16">
            <a:extLst>
              <a:ext uri="{FF2B5EF4-FFF2-40B4-BE49-F238E27FC236}">
                <a16:creationId xmlns:a16="http://schemas.microsoft.com/office/drawing/2014/main" id="{321BDB59-2B71-5063-E6E5-0CB930D1DE33}"/>
              </a:ext>
            </a:extLst>
          </p:cNvPr>
          <p:cNvSpPr txBox="1"/>
          <p:nvPr/>
        </p:nvSpPr>
        <p:spPr>
          <a:xfrm>
            <a:off x="6549795" y="3364247"/>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Construct models predict and forecast</a:t>
            </a:r>
          </a:p>
        </p:txBody>
      </p:sp>
      <p:sp>
        <p:nvSpPr>
          <p:cNvPr id="18" name="TextBox 17">
            <a:extLst>
              <a:ext uri="{FF2B5EF4-FFF2-40B4-BE49-F238E27FC236}">
                <a16:creationId xmlns:a16="http://schemas.microsoft.com/office/drawing/2014/main" id="{3480725B-D212-BAA6-FC07-B3EA267D54B5}"/>
              </a:ext>
            </a:extLst>
          </p:cNvPr>
          <p:cNvSpPr txBox="1"/>
          <p:nvPr/>
        </p:nvSpPr>
        <p:spPr>
          <a:xfrm>
            <a:off x="2054130" y="3305521"/>
            <a:ext cx="1475231" cy="430887"/>
          </a:xfrm>
          <a:prstGeom prst="rect">
            <a:avLst/>
          </a:prstGeom>
          <a:noFill/>
        </p:spPr>
        <p:txBody>
          <a:bodyPr wrap="square" rtlCol="0">
            <a:spAutoFit/>
          </a:bodyPr>
          <a:lstStyle/>
          <a:p>
            <a:pPr algn="ctr"/>
            <a:r>
              <a:rPr lang="en-US" sz="1100" dirty="0">
                <a:solidFill>
                  <a:srgbClr val="062D7B"/>
                </a:solidFill>
                <a:latin typeface="+mn-lt"/>
              </a:rPr>
              <a:t>Gather data from relevant sources</a:t>
            </a:r>
          </a:p>
        </p:txBody>
      </p:sp>
      <p:pic>
        <p:nvPicPr>
          <p:cNvPr id="3" name="Picture 2">
            <a:extLst>
              <a:ext uri="{FF2B5EF4-FFF2-40B4-BE49-F238E27FC236}">
                <a16:creationId xmlns:a16="http://schemas.microsoft.com/office/drawing/2014/main" id="{9AE5B019-6AE2-54FC-0A54-5ABE12D64EBD}"/>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4332758" y="4904067"/>
            <a:ext cx="1168157" cy="1134932"/>
          </a:xfrm>
          <a:prstGeom prst="rect">
            <a:avLst/>
          </a:prstGeom>
        </p:spPr>
      </p:pic>
      <p:pic>
        <p:nvPicPr>
          <p:cNvPr id="4" name="Picture 3">
            <a:extLst>
              <a:ext uri="{FF2B5EF4-FFF2-40B4-BE49-F238E27FC236}">
                <a16:creationId xmlns:a16="http://schemas.microsoft.com/office/drawing/2014/main" id="{2ADED083-E62A-97CD-DFF8-DC7B416AF991}"/>
              </a:ext>
            </a:extLst>
          </p:cNvPr>
          <p:cNvPicPr>
            <a:picLocks noChangeAspect="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6130809" y="4929495"/>
            <a:ext cx="1101576" cy="1084076"/>
          </a:xfrm>
          <a:prstGeom prst="rect">
            <a:avLst/>
          </a:prstGeom>
        </p:spPr>
      </p:pic>
      <p:pic>
        <p:nvPicPr>
          <p:cNvPr id="6" name="Picture 5">
            <a:extLst>
              <a:ext uri="{FF2B5EF4-FFF2-40B4-BE49-F238E27FC236}">
                <a16:creationId xmlns:a16="http://schemas.microsoft.com/office/drawing/2014/main" id="{B1273865-F858-2A94-FD4E-EC527B5BDF0C}"/>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9656908" y="4897434"/>
            <a:ext cx="1098924" cy="1148198"/>
          </a:xfrm>
          <a:prstGeom prst="rect">
            <a:avLst/>
          </a:prstGeom>
        </p:spPr>
      </p:pic>
      <p:sp>
        <p:nvSpPr>
          <p:cNvPr id="7" name="TextBox 6">
            <a:extLst>
              <a:ext uri="{FF2B5EF4-FFF2-40B4-BE49-F238E27FC236}">
                <a16:creationId xmlns:a16="http://schemas.microsoft.com/office/drawing/2014/main" id="{61A8E58F-BE55-231B-717E-AF41D42E65D2}"/>
              </a:ext>
            </a:extLst>
          </p:cNvPr>
          <p:cNvSpPr txBox="1"/>
          <p:nvPr/>
        </p:nvSpPr>
        <p:spPr>
          <a:xfrm>
            <a:off x="4414642"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Descriptive</a:t>
            </a:r>
          </a:p>
          <a:p>
            <a:pPr algn="ctr"/>
            <a:r>
              <a:rPr lang="en-US" sz="1100" b="1" dirty="0">
                <a:solidFill>
                  <a:schemeClr val="bg1">
                    <a:lumMod val="75000"/>
                  </a:schemeClr>
                </a:solidFill>
                <a:latin typeface="+mn-lt"/>
              </a:rPr>
              <a:t>Analytics</a:t>
            </a:r>
          </a:p>
        </p:txBody>
      </p:sp>
      <p:pic>
        <p:nvPicPr>
          <p:cNvPr id="21" name="Picture 20" descr="A blue line drawing of a brain and gears&#10;&#10;Description automatically generated">
            <a:extLst>
              <a:ext uri="{FF2B5EF4-FFF2-40B4-BE49-F238E27FC236}">
                <a16:creationId xmlns:a16="http://schemas.microsoft.com/office/drawing/2014/main" id="{D5CB5A71-8A37-0B7A-6CFF-2627E1DBB21E}"/>
              </a:ext>
            </a:extLst>
          </p:cNvPr>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a:off x="7862279" y="4929495"/>
            <a:ext cx="1164736" cy="1084076"/>
          </a:xfrm>
          <a:prstGeom prst="rect">
            <a:avLst/>
          </a:prstGeom>
        </p:spPr>
      </p:pic>
      <p:sp>
        <p:nvSpPr>
          <p:cNvPr id="22" name="TextBox 21">
            <a:extLst>
              <a:ext uri="{FF2B5EF4-FFF2-40B4-BE49-F238E27FC236}">
                <a16:creationId xmlns:a16="http://schemas.microsoft.com/office/drawing/2014/main" id="{D88B2983-8FBB-F30C-7389-CF94E51720AC}"/>
              </a:ext>
            </a:extLst>
          </p:cNvPr>
          <p:cNvSpPr txBox="1"/>
          <p:nvPr/>
        </p:nvSpPr>
        <p:spPr>
          <a:xfrm>
            <a:off x="6211184"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Diagnostic</a:t>
            </a:r>
          </a:p>
          <a:p>
            <a:pPr algn="ctr"/>
            <a:r>
              <a:rPr lang="en-US" sz="1100" b="1" dirty="0">
                <a:solidFill>
                  <a:schemeClr val="bg1">
                    <a:lumMod val="75000"/>
                  </a:schemeClr>
                </a:solidFill>
                <a:latin typeface="+mn-lt"/>
              </a:rPr>
              <a:t>Analytics</a:t>
            </a:r>
          </a:p>
        </p:txBody>
      </p:sp>
      <p:sp>
        <p:nvSpPr>
          <p:cNvPr id="23" name="TextBox 22">
            <a:extLst>
              <a:ext uri="{FF2B5EF4-FFF2-40B4-BE49-F238E27FC236}">
                <a16:creationId xmlns:a16="http://schemas.microsoft.com/office/drawing/2014/main" id="{A6C07A0C-7E34-051E-C412-852B437747D7}"/>
              </a:ext>
            </a:extLst>
          </p:cNvPr>
          <p:cNvSpPr txBox="1"/>
          <p:nvPr/>
        </p:nvSpPr>
        <p:spPr>
          <a:xfrm>
            <a:off x="7927637"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Predictive</a:t>
            </a:r>
          </a:p>
          <a:p>
            <a:pPr algn="ctr"/>
            <a:r>
              <a:rPr lang="en-US" sz="1100" b="1" dirty="0">
                <a:solidFill>
                  <a:schemeClr val="bg1">
                    <a:lumMod val="75000"/>
                  </a:schemeClr>
                </a:solidFill>
                <a:latin typeface="+mn-lt"/>
              </a:rPr>
              <a:t>Analytics</a:t>
            </a:r>
          </a:p>
        </p:txBody>
      </p:sp>
      <p:sp>
        <p:nvSpPr>
          <p:cNvPr id="24" name="TextBox 23">
            <a:extLst>
              <a:ext uri="{FF2B5EF4-FFF2-40B4-BE49-F238E27FC236}">
                <a16:creationId xmlns:a16="http://schemas.microsoft.com/office/drawing/2014/main" id="{89F88C90-A738-5306-D534-019D7047BCA4}"/>
              </a:ext>
            </a:extLst>
          </p:cNvPr>
          <p:cNvSpPr txBox="1"/>
          <p:nvPr/>
        </p:nvSpPr>
        <p:spPr>
          <a:xfrm>
            <a:off x="9656908" y="6170502"/>
            <a:ext cx="1138399"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Prescriptive</a:t>
            </a:r>
          </a:p>
          <a:p>
            <a:pPr algn="ctr"/>
            <a:r>
              <a:rPr lang="en-US" sz="1100" b="1" dirty="0">
                <a:solidFill>
                  <a:schemeClr val="bg1">
                    <a:lumMod val="75000"/>
                  </a:schemeClr>
                </a:solidFill>
                <a:latin typeface="+mn-lt"/>
              </a:rPr>
              <a:t>Analytics</a:t>
            </a:r>
          </a:p>
        </p:txBody>
      </p:sp>
      <p:pic>
        <p:nvPicPr>
          <p:cNvPr id="26" name="Picture 25" descr="A pickaxe and file folders&#10;&#10;Description automatically generated">
            <a:extLst>
              <a:ext uri="{FF2B5EF4-FFF2-40B4-BE49-F238E27FC236}">
                <a16:creationId xmlns:a16="http://schemas.microsoft.com/office/drawing/2014/main" id="{BEF59BAA-6C85-F3D9-0A41-F89C87A092AF}"/>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89925" y="1812576"/>
            <a:ext cx="1097058" cy="895931"/>
          </a:xfrm>
          <a:prstGeom prst="rect">
            <a:avLst/>
          </a:prstGeom>
        </p:spPr>
      </p:pic>
      <p:pic>
        <p:nvPicPr>
          <p:cNvPr id="27" name="Picture 26">
            <a:extLst>
              <a:ext uri="{FF2B5EF4-FFF2-40B4-BE49-F238E27FC236}">
                <a16:creationId xmlns:a16="http://schemas.microsoft.com/office/drawing/2014/main" id="{1D9C869C-6904-C34C-C668-B44866349B6B}"/>
              </a:ext>
            </a:extLst>
          </p:cNvPr>
          <p:cNvPicPr>
            <a:picLocks noChangeAspect="1"/>
          </p:cNvPicPr>
          <p:nvPr/>
        </p:nvPicPr>
        <p:blipFill>
          <a:blip r:embed="rId11">
            <a:duotone>
              <a:schemeClr val="accent5">
                <a:shade val="45000"/>
                <a:satMod val="135000"/>
              </a:schemeClr>
              <a:prstClr val="white"/>
            </a:duotone>
          </a:blip>
          <a:stretch>
            <a:fillRect/>
          </a:stretch>
        </p:blipFill>
        <p:spPr>
          <a:xfrm>
            <a:off x="3907960" y="1870159"/>
            <a:ext cx="879817" cy="780765"/>
          </a:xfrm>
          <a:prstGeom prst="rect">
            <a:avLst/>
          </a:prstGeom>
        </p:spPr>
      </p:pic>
      <p:pic>
        <p:nvPicPr>
          <p:cNvPr id="28" name="Picture 27">
            <a:extLst>
              <a:ext uri="{FF2B5EF4-FFF2-40B4-BE49-F238E27FC236}">
                <a16:creationId xmlns:a16="http://schemas.microsoft.com/office/drawing/2014/main" id="{34EAC713-6AD4-8194-0373-76B2A61ABE5A}"/>
              </a:ext>
            </a:extLst>
          </p:cNvPr>
          <p:cNvPicPr>
            <a:picLocks noChangeAspect="1"/>
          </p:cNvPicPr>
          <p:nvPr/>
        </p:nvPicPr>
        <p:blipFill>
          <a:blip r:embed="rId12">
            <a:duotone>
              <a:schemeClr val="accent5">
                <a:shade val="45000"/>
                <a:satMod val="135000"/>
              </a:schemeClr>
              <a:prstClr val="white"/>
            </a:duotone>
          </a:blip>
          <a:stretch>
            <a:fillRect/>
          </a:stretch>
        </p:blipFill>
        <p:spPr>
          <a:xfrm>
            <a:off x="5308754" y="1822967"/>
            <a:ext cx="991498" cy="875149"/>
          </a:xfrm>
          <a:prstGeom prst="rect">
            <a:avLst/>
          </a:prstGeom>
        </p:spPr>
      </p:pic>
      <p:pic>
        <p:nvPicPr>
          <p:cNvPr id="29" name="Picture 28">
            <a:extLst>
              <a:ext uri="{FF2B5EF4-FFF2-40B4-BE49-F238E27FC236}">
                <a16:creationId xmlns:a16="http://schemas.microsoft.com/office/drawing/2014/main" id="{4EB7DD8F-3B61-8E4E-1EBA-256FD1F0491D}"/>
              </a:ext>
            </a:extLst>
          </p:cNvPr>
          <p:cNvPicPr>
            <a:picLocks noChangeAspect="1"/>
          </p:cNvPicPr>
          <p:nvPr/>
        </p:nvPicPr>
        <p:blipFill>
          <a:blip r:embed="rId13">
            <a:duotone>
              <a:schemeClr val="accent5">
                <a:shade val="45000"/>
                <a:satMod val="135000"/>
              </a:schemeClr>
              <a:prstClr val="white"/>
            </a:duotone>
          </a:blip>
          <a:stretch>
            <a:fillRect/>
          </a:stretch>
        </p:blipFill>
        <p:spPr>
          <a:xfrm>
            <a:off x="6821229" y="1825534"/>
            <a:ext cx="953314" cy="870015"/>
          </a:xfrm>
          <a:prstGeom prst="rect">
            <a:avLst/>
          </a:prstGeom>
        </p:spPr>
      </p:pic>
      <p:pic>
        <p:nvPicPr>
          <p:cNvPr id="30" name="Picture 29">
            <a:extLst>
              <a:ext uri="{FF2B5EF4-FFF2-40B4-BE49-F238E27FC236}">
                <a16:creationId xmlns:a16="http://schemas.microsoft.com/office/drawing/2014/main" id="{ACB89182-D57D-49F8-8C6C-09720779B526}"/>
              </a:ext>
            </a:extLst>
          </p:cNvPr>
          <p:cNvPicPr>
            <a:picLocks noChangeAspect="1"/>
          </p:cNvPicPr>
          <p:nvPr/>
        </p:nvPicPr>
        <p:blipFill>
          <a:blip r:embed="rId14">
            <a:duotone>
              <a:schemeClr val="accent5">
                <a:shade val="45000"/>
                <a:satMod val="135000"/>
              </a:schemeClr>
              <a:prstClr val="white"/>
            </a:duotone>
          </a:blip>
          <a:stretch>
            <a:fillRect/>
          </a:stretch>
        </p:blipFill>
        <p:spPr>
          <a:xfrm>
            <a:off x="8295520" y="1812575"/>
            <a:ext cx="779071" cy="895932"/>
          </a:xfrm>
          <a:prstGeom prst="rect">
            <a:avLst/>
          </a:prstGeom>
        </p:spPr>
      </p:pic>
      <p:cxnSp>
        <p:nvCxnSpPr>
          <p:cNvPr id="32" name="Curved Connector 31">
            <a:extLst>
              <a:ext uri="{FF2B5EF4-FFF2-40B4-BE49-F238E27FC236}">
                <a16:creationId xmlns:a16="http://schemas.microsoft.com/office/drawing/2014/main" id="{02DC0C8A-1816-3560-133A-16310F2D2511}"/>
              </a:ext>
            </a:extLst>
          </p:cNvPr>
          <p:cNvCxnSpPr>
            <a:stCxn id="16" idx="2"/>
            <a:endCxn id="3" idx="0"/>
          </p:cNvCxnSpPr>
          <p:nvPr/>
        </p:nvCxnSpPr>
        <p:spPr>
          <a:xfrm rot="5400000">
            <a:off x="4867102" y="3958988"/>
            <a:ext cx="994815" cy="895343"/>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BD7618AA-2CCA-0679-B968-FFE7501C5AF0}"/>
              </a:ext>
            </a:extLst>
          </p:cNvPr>
          <p:cNvCxnSpPr>
            <a:cxnSpLocks/>
            <a:stCxn id="16" idx="2"/>
            <a:endCxn id="4" idx="0"/>
          </p:cNvCxnSpPr>
          <p:nvPr/>
        </p:nvCxnSpPr>
        <p:spPr>
          <a:xfrm rot="16200000" flipH="1">
            <a:off x="5736767" y="3984664"/>
            <a:ext cx="1020243" cy="869417"/>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Curved Connector 37">
            <a:extLst>
              <a:ext uri="{FF2B5EF4-FFF2-40B4-BE49-F238E27FC236}">
                <a16:creationId xmlns:a16="http://schemas.microsoft.com/office/drawing/2014/main" id="{04F123A1-8AB4-AE34-D9EC-5C7B9B8C8708}"/>
              </a:ext>
            </a:extLst>
          </p:cNvPr>
          <p:cNvCxnSpPr>
            <a:cxnSpLocks/>
            <a:stCxn id="17" idx="2"/>
            <a:endCxn id="21" idx="0"/>
          </p:cNvCxnSpPr>
          <p:nvPr/>
        </p:nvCxnSpPr>
        <p:spPr>
          <a:xfrm rot="16200000" flipH="1">
            <a:off x="7298849" y="3783696"/>
            <a:ext cx="1134361" cy="1157236"/>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Curved Connector 40">
            <a:extLst>
              <a:ext uri="{FF2B5EF4-FFF2-40B4-BE49-F238E27FC236}">
                <a16:creationId xmlns:a16="http://schemas.microsoft.com/office/drawing/2014/main" id="{C5C5929C-B38A-BEDF-D7B6-8F76223AB13D}"/>
              </a:ext>
            </a:extLst>
          </p:cNvPr>
          <p:cNvCxnSpPr>
            <a:cxnSpLocks/>
            <a:stCxn id="14" idx="2"/>
            <a:endCxn id="6" idx="0"/>
          </p:cNvCxnSpPr>
          <p:nvPr/>
        </p:nvCxnSpPr>
        <p:spPr>
          <a:xfrm rot="16200000" flipH="1">
            <a:off x="8914745" y="3605809"/>
            <a:ext cx="1100022" cy="1483228"/>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Curved Connector 19">
            <a:extLst>
              <a:ext uri="{FF2B5EF4-FFF2-40B4-BE49-F238E27FC236}">
                <a16:creationId xmlns:a16="http://schemas.microsoft.com/office/drawing/2014/main" id="{7A2848A8-FBA9-4DC4-1325-7C879D9EC2C1}"/>
              </a:ext>
            </a:extLst>
          </p:cNvPr>
          <p:cNvCxnSpPr>
            <a:cxnSpLocks/>
            <a:stCxn id="18" idx="2"/>
          </p:cNvCxnSpPr>
          <p:nvPr/>
        </p:nvCxnSpPr>
        <p:spPr>
          <a:xfrm rot="5400000">
            <a:off x="1428707" y="3556285"/>
            <a:ext cx="1182917" cy="1543162"/>
          </a:xfrm>
          <a:prstGeom prst="curvedConnector3">
            <a:avLst>
              <a:gd name="adj1" fmla="val 50000"/>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Curved Connector 24">
            <a:extLst>
              <a:ext uri="{FF2B5EF4-FFF2-40B4-BE49-F238E27FC236}">
                <a16:creationId xmlns:a16="http://schemas.microsoft.com/office/drawing/2014/main" id="{E1E5658B-0C9B-B00C-435C-B27AD9D4BFE0}"/>
              </a:ext>
            </a:extLst>
          </p:cNvPr>
          <p:cNvCxnSpPr>
            <a:cxnSpLocks/>
            <a:stCxn id="15" idx="2"/>
          </p:cNvCxnSpPr>
          <p:nvPr/>
        </p:nvCxnSpPr>
        <p:spPr>
          <a:xfrm rot="5400000">
            <a:off x="3317133" y="3903702"/>
            <a:ext cx="818792" cy="1115854"/>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FD972421-FB7A-9223-DEF7-95C805B38ED0}"/>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contrast="-40000"/>
                    </a14:imgEffect>
                  </a14:imgLayer>
                </a14:imgProps>
              </a:ext>
            </a:extLst>
          </a:blip>
          <a:stretch>
            <a:fillRect/>
          </a:stretch>
        </p:blipFill>
        <p:spPr>
          <a:xfrm>
            <a:off x="759257" y="4906772"/>
            <a:ext cx="1138452" cy="1129523"/>
          </a:xfrm>
          <a:prstGeom prst="rect">
            <a:avLst/>
          </a:prstGeom>
        </p:spPr>
      </p:pic>
      <p:pic>
        <p:nvPicPr>
          <p:cNvPr id="34" name="Picture 33">
            <a:extLst>
              <a:ext uri="{FF2B5EF4-FFF2-40B4-BE49-F238E27FC236}">
                <a16:creationId xmlns:a16="http://schemas.microsoft.com/office/drawing/2014/main" id="{B248FD63-CFC3-B164-931C-72E06E3E1F6E}"/>
              </a:ext>
            </a:extLst>
          </p:cNvPr>
          <p:cNvPicPr>
            <a:picLocks noChangeAspect="1"/>
          </p:cNvPicPr>
          <p:nvPr/>
        </p:nvPicPr>
        <p:blipFill>
          <a:blip r:embed="rId17">
            <a:duotone>
              <a:schemeClr val="accent5">
                <a:shade val="45000"/>
                <a:satMod val="135000"/>
              </a:schemeClr>
              <a:prstClr val="white"/>
            </a:duotone>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2527603" y="4914831"/>
            <a:ext cx="1175261" cy="1113405"/>
          </a:xfrm>
          <a:prstGeom prst="rect">
            <a:avLst/>
          </a:prstGeom>
        </p:spPr>
      </p:pic>
      <p:sp>
        <p:nvSpPr>
          <p:cNvPr id="5" name="TextBox 4">
            <a:extLst>
              <a:ext uri="{FF2B5EF4-FFF2-40B4-BE49-F238E27FC236}">
                <a16:creationId xmlns:a16="http://schemas.microsoft.com/office/drawing/2014/main" id="{D0D7D388-8388-D1EE-72D8-D6658581B5CF}"/>
              </a:ext>
            </a:extLst>
          </p:cNvPr>
          <p:cNvSpPr txBox="1"/>
          <p:nvPr/>
        </p:nvSpPr>
        <p:spPr>
          <a:xfrm>
            <a:off x="858070" y="6170502"/>
            <a:ext cx="940825" cy="430887"/>
          </a:xfrm>
          <a:prstGeom prst="rect">
            <a:avLst/>
          </a:prstGeom>
          <a:noFill/>
        </p:spPr>
        <p:txBody>
          <a:bodyPr wrap="square" rtlCol="0" anchor="ctr">
            <a:spAutoFit/>
          </a:bodyPr>
          <a:lstStyle/>
          <a:p>
            <a:pPr algn="ctr"/>
            <a:r>
              <a:rPr lang="en-US" sz="1100" b="1" dirty="0">
                <a:solidFill>
                  <a:srgbClr val="062D7B"/>
                </a:solidFill>
                <a:latin typeface="+mn-lt"/>
              </a:rPr>
              <a:t>Data Mining</a:t>
            </a:r>
          </a:p>
        </p:txBody>
      </p:sp>
      <p:sp>
        <p:nvSpPr>
          <p:cNvPr id="19" name="TextBox 18">
            <a:extLst>
              <a:ext uri="{FF2B5EF4-FFF2-40B4-BE49-F238E27FC236}">
                <a16:creationId xmlns:a16="http://schemas.microsoft.com/office/drawing/2014/main" id="{50A480B4-5BF1-C7A0-5679-8EBC3BC852E9}"/>
              </a:ext>
            </a:extLst>
          </p:cNvPr>
          <p:cNvSpPr txBox="1"/>
          <p:nvPr/>
        </p:nvSpPr>
        <p:spPr>
          <a:xfrm>
            <a:off x="2698189"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a:t>
            </a:r>
          </a:p>
          <a:p>
            <a:pPr algn="ctr"/>
            <a:r>
              <a:rPr lang="en-US" sz="1100" b="1" dirty="0">
                <a:solidFill>
                  <a:schemeClr val="bg1">
                    <a:lumMod val="75000"/>
                  </a:schemeClr>
                </a:solidFill>
                <a:latin typeface="+mn-lt"/>
              </a:rPr>
              <a:t>Cleansing</a:t>
            </a:r>
          </a:p>
        </p:txBody>
      </p:sp>
    </p:spTree>
    <p:extLst>
      <p:ext uri="{BB962C8B-B14F-4D97-AF65-F5344CB8AC3E}">
        <p14:creationId xmlns:p14="http://schemas.microsoft.com/office/powerpoint/2010/main" val="3982652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149C-B6CB-4D91-850F-88334702BC90}"/>
              </a:ext>
            </a:extLst>
          </p:cNvPr>
          <p:cNvSpPr>
            <a:spLocks noGrp="1"/>
          </p:cNvSpPr>
          <p:nvPr>
            <p:ph type="title"/>
          </p:nvPr>
        </p:nvSpPr>
        <p:spPr/>
        <p:txBody>
          <a:bodyPr/>
          <a:lstStyle/>
          <a:p>
            <a:r>
              <a:rPr lang="en-GB" dirty="0"/>
              <a:t>Obtaining Data</a:t>
            </a:r>
          </a:p>
        </p:txBody>
      </p:sp>
      <p:sp>
        <p:nvSpPr>
          <p:cNvPr id="3" name="Content Placeholder 2">
            <a:extLst>
              <a:ext uri="{FF2B5EF4-FFF2-40B4-BE49-F238E27FC236}">
                <a16:creationId xmlns:a16="http://schemas.microsoft.com/office/drawing/2014/main" id="{33FAD053-1933-44EC-9131-2A808F713C9C}"/>
              </a:ext>
            </a:extLst>
          </p:cNvPr>
          <p:cNvSpPr>
            <a:spLocks noGrp="1"/>
          </p:cNvSpPr>
          <p:nvPr>
            <p:ph idx="1"/>
          </p:nvPr>
        </p:nvSpPr>
        <p:spPr>
          <a:xfrm>
            <a:off x="304800" y="1038933"/>
            <a:ext cx="11126952" cy="5551713"/>
          </a:xfrm>
        </p:spPr>
        <p:txBody>
          <a:bodyPr anchor="t"/>
          <a:lstStyle/>
          <a:p>
            <a:pPr algn="l" fontAlgn="base">
              <a:lnSpc>
                <a:spcPts val="3000"/>
              </a:lnSpc>
            </a:pPr>
            <a:r>
              <a:rPr lang="en-US" sz="1600" dirty="0"/>
              <a:t>The dataset used is taken from </a:t>
            </a:r>
            <a:r>
              <a:rPr lang="en-US" sz="1600" i="1" dirty="0">
                <a:solidFill>
                  <a:srgbClr val="37BAE8"/>
                </a:solidFill>
              </a:rPr>
              <a:t>kaggle</a:t>
            </a:r>
            <a:r>
              <a:rPr lang="en-US" sz="1600" dirty="0">
                <a:solidFill>
                  <a:srgbClr val="37BAE8"/>
                </a:solidFill>
              </a:rPr>
              <a:t> </a:t>
            </a:r>
            <a:r>
              <a:rPr lang="en-US" sz="1600" dirty="0"/>
              <a:t>and contains </a:t>
            </a:r>
            <a:r>
              <a:rPr lang="en-US" sz="1600" b="1" i="1" dirty="0"/>
              <a:t>HR analytics data of employees that stay and leave</a:t>
            </a:r>
          </a:p>
          <a:p>
            <a:pPr algn="l" fontAlgn="base">
              <a:lnSpc>
                <a:spcPts val="3000"/>
              </a:lnSpc>
            </a:pPr>
            <a:endParaRPr lang="en-US" sz="4800" b="1" i="1" dirty="0"/>
          </a:p>
          <a:p>
            <a:pPr marL="0" indent="0" algn="l" fontAlgn="base">
              <a:lnSpc>
                <a:spcPts val="3000"/>
              </a:lnSpc>
              <a:buNone/>
            </a:pPr>
            <a:endParaRPr lang="en-US" sz="4800" dirty="0"/>
          </a:p>
          <a:p>
            <a:pPr algn="l" fontAlgn="base">
              <a:lnSpc>
                <a:spcPts val="3000"/>
              </a:lnSpc>
            </a:pPr>
            <a:r>
              <a:rPr lang="en-US" sz="1600" b="1" dirty="0"/>
              <a:t>Factors &amp; Attributes  in the Dataset:</a:t>
            </a:r>
          </a:p>
          <a:p>
            <a:pPr algn="l" fontAlgn="base">
              <a:lnSpc>
                <a:spcPts val="3000"/>
              </a:lnSpc>
            </a:pPr>
            <a:endParaRPr lang="en-US" sz="7200" b="1" dirty="0"/>
          </a:p>
          <a:p>
            <a:pPr algn="l" fontAlgn="base">
              <a:lnSpc>
                <a:spcPts val="3000"/>
              </a:lnSpc>
            </a:pPr>
            <a:endParaRPr lang="en-US" sz="7200" b="1" dirty="0"/>
          </a:p>
          <a:p>
            <a:pPr algn="l" fontAlgn="base">
              <a:lnSpc>
                <a:spcPts val="3000"/>
              </a:lnSpc>
            </a:pPr>
            <a:endParaRPr lang="en-US" sz="7200" dirty="0"/>
          </a:p>
          <a:p>
            <a:pPr marL="0" indent="0" algn="l" fontAlgn="base">
              <a:lnSpc>
                <a:spcPts val="3000"/>
              </a:lnSpc>
              <a:buNone/>
            </a:pPr>
            <a:endParaRPr lang="en-US" sz="1600" dirty="0"/>
          </a:p>
          <a:p>
            <a:pPr algn="l" fontAlgn="base">
              <a:lnSpc>
                <a:spcPts val="3000"/>
              </a:lnSpc>
            </a:pPr>
            <a:r>
              <a:rPr lang="en-US" sz="1600" b="1" dirty="0"/>
              <a:t>Total Number of Records: </a:t>
            </a:r>
            <a:r>
              <a:rPr lang="en-US" sz="1600" i="1" dirty="0"/>
              <a:t>1470</a:t>
            </a:r>
          </a:p>
          <a:p>
            <a:pPr algn="l" fontAlgn="base">
              <a:lnSpc>
                <a:spcPts val="3000"/>
              </a:lnSpc>
            </a:pPr>
            <a:r>
              <a:rPr lang="en-US" sz="1600" b="1" dirty="0"/>
              <a:t>Classification Target: </a:t>
            </a:r>
            <a:r>
              <a:rPr lang="en-US" sz="1600" b="1" i="1" dirty="0">
                <a:solidFill>
                  <a:srgbClr val="062D7B"/>
                </a:solidFill>
                <a:latin typeface="Courier New" panose="02070309020205020404" pitchFamily="49" charset="0"/>
                <a:cs typeface="Courier New" panose="02070309020205020404" pitchFamily="49" charset="0"/>
              </a:rPr>
              <a:t>Attrition</a:t>
            </a:r>
            <a:r>
              <a:rPr lang="en-US" sz="1600" dirty="0"/>
              <a:t> </a:t>
            </a:r>
            <a:r>
              <a:rPr lang="en-US" sz="1600" i="1" dirty="0"/>
              <a:t>(Yes or No)</a:t>
            </a:r>
          </a:p>
          <a:p>
            <a:pPr algn="l" fontAlgn="base">
              <a:lnSpc>
                <a:spcPts val="3000"/>
              </a:lnSpc>
            </a:pPr>
            <a:endParaRPr lang="en-US" sz="1600" dirty="0"/>
          </a:p>
        </p:txBody>
      </p:sp>
      <p:graphicFrame>
        <p:nvGraphicFramePr>
          <p:cNvPr id="5" name="Table 4">
            <a:extLst>
              <a:ext uri="{FF2B5EF4-FFF2-40B4-BE49-F238E27FC236}">
                <a16:creationId xmlns:a16="http://schemas.microsoft.com/office/drawing/2014/main" id="{490D0FBB-E2CC-9FD2-1C4B-C6A426C5B71A}"/>
              </a:ext>
            </a:extLst>
          </p:cNvPr>
          <p:cNvGraphicFramePr>
            <a:graphicFrameLocks noGrp="1"/>
          </p:cNvGraphicFramePr>
          <p:nvPr>
            <p:extLst>
              <p:ext uri="{D42A27DB-BD31-4B8C-83A1-F6EECF244321}">
                <p14:modId xmlns:p14="http://schemas.microsoft.com/office/powerpoint/2010/main" val="3622935649"/>
              </p:ext>
            </p:extLst>
          </p:nvPr>
        </p:nvGraphicFramePr>
        <p:xfrm>
          <a:off x="760248" y="1551722"/>
          <a:ext cx="10260234" cy="822960"/>
        </p:xfrm>
        <a:graphic>
          <a:graphicData uri="http://schemas.openxmlformats.org/drawingml/2006/table">
            <a:tbl>
              <a:tblPr firstRow="1" bandRow="1">
                <a:tableStyleId>{69012ECD-51FC-41F1-AA8D-1B2483CD663E}</a:tableStyleId>
              </a:tblPr>
              <a:tblGrid>
                <a:gridCol w="3362839">
                  <a:extLst>
                    <a:ext uri="{9D8B030D-6E8A-4147-A177-3AD203B41FA5}">
                      <a16:colId xmlns:a16="http://schemas.microsoft.com/office/drawing/2014/main" val="1209938236"/>
                    </a:ext>
                  </a:extLst>
                </a:gridCol>
                <a:gridCol w="4873990">
                  <a:extLst>
                    <a:ext uri="{9D8B030D-6E8A-4147-A177-3AD203B41FA5}">
                      <a16:colId xmlns:a16="http://schemas.microsoft.com/office/drawing/2014/main" val="265723843"/>
                    </a:ext>
                  </a:extLst>
                </a:gridCol>
                <a:gridCol w="2023405">
                  <a:extLst>
                    <a:ext uri="{9D8B030D-6E8A-4147-A177-3AD203B41FA5}">
                      <a16:colId xmlns:a16="http://schemas.microsoft.com/office/drawing/2014/main" val="518600332"/>
                    </a:ext>
                  </a:extLst>
                </a:gridCol>
              </a:tblGrid>
              <a:tr h="260608">
                <a:tc>
                  <a:txBody>
                    <a:bodyPr/>
                    <a:lstStyle/>
                    <a:p>
                      <a:pPr algn="ctr"/>
                      <a:r>
                        <a:rPr lang="en-US" sz="1200" dirty="0"/>
                        <a:t>Asset</a:t>
                      </a:r>
                    </a:p>
                  </a:txBody>
                  <a:tcPr anchor="ctr"/>
                </a:tc>
                <a:tc>
                  <a:txBody>
                    <a:bodyPr/>
                    <a:lstStyle/>
                    <a:p>
                      <a:pPr algn="ctr"/>
                      <a:r>
                        <a:rPr lang="en-US" sz="1200" dirty="0"/>
                        <a:t>License</a:t>
                      </a:r>
                    </a:p>
                  </a:txBody>
                  <a:tcPr anchor="ctr"/>
                </a:tc>
                <a:tc>
                  <a:txBody>
                    <a:bodyPr/>
                    <a:lstStyle/>
                    <a:p>
                      <a:pPr algn="ctr"/>
                      <a:r>
                        <a:rPr lang="en-US" sz="1200" dirty="0"/>
                        <a:t>Source Link</a:t>
                      </a:r>
                    </a:p>
                  </a:txBody>
                  <a:tcPr anchor="ctr"/>
                </a:tc>
                <a:extLst>
                  <a:ext uri="{0D108BD9-81ED-4DB2-BD59-A6C34878D82A}">
                    <a16:rowId xmlns:a16="http://schemas.microsoft.com/office/drawing/2014/main" val="3759327525"/>
                  </a:ext>
                </a:extLst>
              </a:tr>
              <a:tr h="120400">
                <a:tc rowSpan="2">
                  <a:txBody>
                    <a:bodyPr/>
                    <a:lstStyle/>
                    <a:p>
                      <a:pPr algn="ctr" fontAlgn="base"/>
                      <a:r>
                        <a:rPr lang="en-US" sz="1200" u="none" strike="noStrike" dirty="0">
                          <a:solidFill>
                            <a:srgbClr val="000046"/>
                          </a:solidFill>
                          <a:effectLst/>
                          <a:hlinkClick r:id="rId4">
                            <a:extLst>
                              <a:ext uri="{A12FA001-AC4F-418D-AE19-62706E023703}">
                                <ahyp:hlinkClr xmlns:ahyp="http://schemas.microsoft.com/office/drawing/2018/hyperlinkcolor" val="tx"/>
                              </a:ext>
                            </a:extLst>
                          </a:hlinkClick>
                        </a:rPr>
                        <a:t>Employee Attrition Data</a:t>
                      </a:r>
                    </a:p>
                  </a:txBody>
                  <a:tcPr anchor="ctr"/>
                </a:tc>
                <a:tc>
                  <a:txBody>
                    <a:bodyPr/>
                    <a:lstStyle/>
                    <a:p>
                      <a:pPr algn="ctr" fontAlgn="base"/>
                      <a:r>
                        <a:rPr lang="en-US" sz="1200" u="none" strike="noStrike" dirty="0">
                          <a:solidFill>
                            <a:srgbClr val="000046"/>
                          </a:solidFill>
                          <a:effectLst/>
                          <a:hlinkClick r:id="rId5">
                            <a:extLst>
                              <a:ext uri="{A12FA001-AC4F-418D-AE19-62706E023703}">
                                <ahyp:hlinkClr xmlns:ahyp="http://schemas.microsoft.com/office/drawing/2018/hyperlinkcolor" val="tx"/>
                              </a:ext>
                            </a:extLst>
                          </a:hlinkClick>
                        </a:rPr>
                        <a:t>Open Database License (ODbL)</a:t>
                      </a:r>
                      <a:endParaRPr lang="en-US" sz="1200" dirty="0">
                        <a:solidFill>
                          <a:srgbClr val="000046"/>
                        </a:solidFill>
                        <a:effectLst/>
                        <a:latin typeface="+mn-lt"/>
                      </a:endParaRPr>
                    </a:p>
                  </a:txBody>
                  <a:tcPr anchor="ctr"/>
                </a:tc>
                <a:tc rowSpan="2">
                  <a:txBody>
                    <a:bodyPr/>
                    <a:lstStyle/>
                    <a:p>
                      <a:pPr algn="ctr" fontAlgn="base"/>
                      <a:r>
                        <a:rPr lang="en-US" sz="1200" u="none" strike="noStrike" dirty="0">
                          <a:solidFill>
                            <a:srgbClr val="000046"/>
                          </a:solidFill>
                          <a:effectLst/>
                          <a:hlinkClick r:id="rId6">
                            <a:extLst>
                              <a:ext uri="{A12FA001-AC4F-418D-AE19-62706E023703}">
                                <ahyp:hlinkClr xmlns:ahyp="http://schemas.microsoft.com/office/drawing/2018/hyperlinkcolor" val="tx"/>
                              </a:ext>
                            </a:extLst>
                          </a:hlinkClick>
                        </a:rPr>
                        <a:t>Kaggle</a:t>
                      </a:r>
                    </a:p>
                  </a:txBody>
                  <a:tcPr anchor="ctr"/>
                </a:tc>
                <a:extLst>
                  <a:ext uri="{0D108BD9-81ED-4DB2-BD59-A6C34878D82A}">
                    <a16:rowId xmlns:a16="http://schemas.microsoft.com/office/drawing/2014/main" val="85584573"/>
                  </a:ext>
                </a:extLst>
              </a:tr>
              <a:tr h="167710">
                <a:tc vMerge="1">
                  <a:txBody>
                    <a:bodyPr/>
                    <a:lstStyle/>
                    <a:p>
                      <a:endParaRPr dirty="0"/>
                    </a:p>
                  </a:txBody>
                  <a:tcPr anchor="ctr"/>
                </a:tc>
                <a:tc>
                  <a:txBody>
                    <a:bodyPr/>
                    <a:lstStyle/>
                    <a:p>
                      <a:pPr algn="ctr" fontAlgn="base"/>
                      <a:r>
                        <a:rPr lang="en-US" sz="1200" u="none" strike="noStrike" dirty="0">
                          <a:solidFill>
                            <a:srgbClr val="000046"/>
                          </a:solidFill>
                          <a:effectLst/>
                          <a:hlinkClick r:id="rId7">
                            <a:extLst>
                              <a:ext uri="{A12FA001-AC4F-418D-AE19-62706E023703}">
                                <ahyp:hlinkClr xmlns:ahyp="http://schemas.microsoft.com/office/drawing/2018/hyperlinkcolor" val="tx"/>
                              </a:ext>
                            </a:extLst>
                          </a:hlinkClick>
                        </a:rPr>
                        <a:t>Database Content license (DbCL)</a:t>
                      </a:r>
                      <a:endParaRPr lang="en-US" sz="1200" dirty="0">
                        <a:solidFill>
                          <a:srgbClr val="000046"/>
                        </a:solidFill>
                        <a:effectLst/>
                        <a:latin typeface="+mn-lt"/>
                      </a:endParaRPr>
                    </a:p>
                  </a:txBody>
                  <a:tcPr anchor="ctr"/>
                </a:tc>
                <a:tc vMerge="1">
                  <a:txBody>
                    <a:bodyPr/>
                    <a:lstStyle/>
                    <a:p>
                      <a:endParaRPr dirty="0"/>
                    </a:p>
                  </a:txBody>
                  <a:tcPr anchor="ctr"/>
                </a:tc>
                <a:extLst>
                  <a:ext uri="{0D108BD9-81ED-4DB2-BD59-A6C34878D82A}">
                    <a16:rowId xmlns:a16="http://schemas.microsoft.com/office/drawing/2014/main" val="4076032105"/>
                  </a:ext>
                </a:extLst>
              </a:tr>
            </a:tbl>
          </a:graphicData>
        </a:graphic>
      </p:graphicFrame>
      <p:graphicFrame>
        <p:nvGraphicFramePr>
          <p:cNvPr id="12" name="Table 11">
            <a:extLst>
              <a:ext uri="{FF2B5EF4-FFF2-40B4-BE49-F238E27FC236}">
                <a16:creationId xmlns:a16="http://schemas.microsoft.com/office/drawing/2014/main" id="{5360A92F-5A2F-66B7-8A55-FB399144F7A1}"/>
              </a:ext>
            </a:extLst>
          </p:cNvPr>
          <p:cNvGraphicFramePr>
            <a:graphicFrameLocks noGrp="1"/>
          </p:cNvGraphicFramePr>
          <p:nvPr>
            <p:extLst>
              <p:ext uri="{D42A27DB-BD31-4B8C-83A1-F6EECF244321}">
                <p14:modId xmlns:p14="http://schemas.microsoft.com/office/powerpoint/2010/main" val="3832712032"/>
              </p:ext>
            </p:extLst>
          </p:nvPr>
        </p:nvGraphicFramePr>
        <p:xfrm>
          <a:off x="760248" y="3088058"/>
          <a:ext cx="10398970" cy="2000726"/>
        </p:xfrm>
        <a:graphic>
          <a:graphicData uri="http://schemas.openxmlformats.org/drawingml/2006/table">
            <a:tbl>
              <a:tblPr firstRow="1" bandRow="1">
                <a:tableStyleId>{69012ECD-51FC-41F1-AA8D-1B2483CD663E}</a:tableStyleId>
              </a:tblPr>
              <a:tblGrid>
                <a:gridCol w="2092147">
                  <a:extLst>
                    <a:ext uri="{9D8B030D-6E8A-4147-A177-3AD203B41FA5}">
                      <a16:colId xmlns:a16="http://schemas.microsoft.com/office/drawing/2014/main" val="1209938236"/>
                    </a:ext>
                  </a:extLst>
                </a:gridCol>
                <a:gridCol w="1885703">
                  <a:extLst>
                    <a:ext uri="{9D8B030D-6E8A-4147-A177-3AD203B41FA5}">
                      <a16:colId xmlns:a16="http://schemas.microsoft.com/office/drawing/2014/main" val="2642734846"/>
                    </a:ext>
                  </a:extLst>
                </a:gridCol>
                <a:gridCol w="1788160">
                  <a:extLst>
                    <a:ext uri="{9D8B030D-6E8A-4147-A177-3AD203B41FA5}">
                      <a16:colId xmlns:a16="http://schemas.microsoft.com/office/drawing/2014/main" val="351119321"/>
                    </a:ext>
                  </a:extLst>
                </a:gridCol>
                <a:gridCol w="2387600">
                  <a:extLst>
                    <a:ext uri="{9D8B030D-6E8A-4147-A177-3AD203B41FA5}">
                      <a16:colId xmlns:a16="http://schemas.microsoft.com/office/drawing/2014/main" val="3894862021"/>
                    </a:ext>
                  </a:extLst>
                </a:gridCol>
                <a:gridCol w="2245360">
                  <a:extLst>
                    <a:ext uri="{9D8B030D-6E8A-4147-A177-3AD203B41FA5}">
                      <a16:colId xmlns:a16="http://schemas.microsoft.com/office/drawing/2014/main" val="534304506"/>
                    </a:ext>
                  </a:extLst>
                </a:gridCol>
              </a:tblGrid>
              <a:tr h="354806">
                <a:tc>
                  <a:txBody>
                    <a:bodyPr/>
                    <a:lstStyle/>
                    <a:p>
                      <a:pPr algn="l" fontAlgn="b"/>
                      <a:r>
                        <a:rPr lang="en-US" sz="1200" b="0" i="0" u="none" strike="noStrike" dirty="0">
                          <a:solidFill>
                            <a:schemeClr val="bg1"/>
                          </a:solidFill>
                          <a:effectLst/>
                          <a:latin typeface="ArialMT"/>
                        </a:rPr>
                        <a:t>Career Progression</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0" u="none" strike="noStrike" dirty="0">
                          <a:solidFill>
                            <a:schemeClr val="bg1"/>
                          </a:solidFill>
                          <a:effectLst/>
                          <a:latin typeface="ArialMT"/>
                        </a:rPr>
                        <a:t>Compensation &amp; Benefits</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0" u="none" strike="noStrike" dirty="0">
                          <a:solidFill>
                            <a:schemeClr val="bg1"/>
                          </a:solidFill>
                          <a:effectLst/>
                          <a:latin typeface="ArialMT"/>
                        </a:rPr>
                        <a:t>Demographic Factors</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0" u="none" strike="noStrike" dirty="0">
                          <a:solidFill>
                            <a:schemeClr val="bg1"/>
                          </a:solidFill>
                          <a:effectLst/>
                          <a:latin typeface="ArialMT"/>
                        </a:rPr>
                        <a:t>Job Satisfaction</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0" u="none" strike="noStrike" dirty="0">
                          <a:solidFill>
                            <a:schemeClr val="bg1"/>
                          </a:solidFill>
                          <a:effectLst/>
                          <a:latin typeface="ArialMT"/>
                        </a:rPr>
                        <a:t>Work Environment</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3759327525"/>
                  </a:ext>
                </a:extLst>
              </a:tr>
              <a:tr h="120400">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JobLevel</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DailyRate</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Age</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a:solidFill>
                            <a:srgbClr val="062D7B"/>
                          </a:solidFill>
                          <a:effectLst/>
                          <a:latin typeface="Courier New" panose="02070309020205020404" pitchFamily="49" charset="0"/>
                          <a:cs typeface="Courier New" panose="02070309020205020404" pitchFamily="49" charset="0"/>
                        </a:rPr>
                        <a:t>JobInvolvement</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a:solidFill>
                            <a:srgbClr val="062D7B"/>
                          </a:solidFill>
                          <a:effectLst/>
                          <a:latin typeface="Courier New" panose="02070309020205020404" pitchFamily="49" charset="0"/>
                          <a:cs typeface="Courier New" panose="02070309020205020404" pitchFamily="49" charset="0"/>
                        </a:rPr>
                        <a:t>BusinessTravel</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85584573"/>
                  </a:ext>
                </a:extLst>
              </a:tr>
              <a:tr h="120400">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PerformanceRating</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HourlyRate</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Education</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JobRole</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a:solidFill>
                            <a:srgbClr val="062D7B"/>
                          </a:solidFill>
                          <a:effectLst/>
                          <a:latin typeface="Courier New" panose="02070309020205020404" pitchFamily="49" charset="0"/>
                          <a:cs typeface="Courier New" panose="02070309020205020404" pitchFamily="49" charset="0"/>
                        </a:rPr>
                        <a:t>Department</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128321660"/>
                  </a:ext>
                </a:extLst>
              </a:tr>
              <a:tr h="120400">
                <a:tc>
                  <a:txBody>
                    <a:bodyPr/>
                    <a:lstStyle/>
                    <a:p>
                      <a:pPr algn="l" fontAlgn="b"/>
                      <a:r>
                        <a:rPr lang="en-US" sz="1200" b="0" i="1" u="none" strike="noStrike" dirty="0" err="1">
                          <a:solidFill>
                            <a:srgbClr val="062D7B"/>
                          </a:solidFill>
                          <a:effectLst/>
                          <a:latin typeface="Courier New" panose="02070309020205020404" pitchFamily="49" charset="0"/>
                          <a:cs typeface="Courier New" panose="02070309020205020404" pitchFamily="49" charset="0"/>
                        </a:rPr>
                        <a:t>TotalWorkingYears</a:t>
                      </a:r>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MonthlyIncome</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EducationField</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JobSatisfaction</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a:solidFill>
                            <a:srgbClr val="062D7B"/>
                          </a:solidFill>
                          <a:effectLst/>
                          <a:latin typeface="Courier New" panose="02070309020205020404" pitchFamily="49" charset="0"/>
                          <a:cs typeface="Courier New" panose="02070309020205020404" pitchFamily="49" charset="0"/>
                        </a:rPr>
                        <a:t>DistanceFromHome</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1412339361"/>
                  </a:ext>
                </a:extLst>
              </a:tr>
              <a:tr h="120400">
                <a:tc>
                  <a:txBody>
                    <a:bodyPr/>
                    <a:lstStyle/>
                    <a:p>
                      <a:pPr algn="l" fontAlgn="b"/>
                      <a:r>
                        <a:rPr lang="en-US" sz="1200" b="0" i="1" u="none" strike="noStrike" dirty="0" err="1">
                          <a:solidFill>
                            <a:srgbClr val="062D7B"/>
                          </a:solidFill>
                          <a:effectLst/>
                          <a:latin typeface="Courier New" panose="02070309020205020404" pitchFamily="49" charset="0"/>
                          <a:cs typeface="Courier New" panose="02070309020205020404" pitchFamily="49" charset="0"/>
                        </a:rPr>
                        <a:t>TrainingTimesLastYear</a:t>
                      </a:r>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err="1">
                          <a:solidFill>
                            <a:srgbClr val="062D7B"/>
                          </a:solidFill>
                          <a:effectLst/>
                          <a:latin typeface="Courier New" panose="02070309020205020404" pitchFamily="49" charset="0"/>
                          <a:cs typeface="Courier New" panose="02070309020205020404" pitchFamily="49" charset="0"/>
                        </a:rPr>
                        <a:t>PercentSalaryHike</a:t>
                      </a:r>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Gender</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RelationshipSatisfaction</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EmployeeCount</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2362606611"/>
                  </a:ext>
                </a:extLst>
              </a:tr>
              <a:tr h="120400">
                <a:tc>
                  <a:txBody>
                    <a:bodyPr/>
                    <a:lstStyle/>
                    <a:p>
                      <a:pPr algn="l" fontAlgn="b"/>
                      <a:r>
                        <a:rPr lang="en-US" sz="1200" b="0" i="1" u="none" strike="noStrike" dirty="0" err="1">
                          <a:solidFill>
                            <a:srgbClr val="062D7B"/>
                          </a:solidFill>
                          <a:effectLst/>
                          <a:latin typeface="Courier New" panose="02070309020205020404" pitchFamily="49" charset="0"/>
                          <a:cs typeface="Courier New" panose="02070309020205020404" pitchFamily="49" charset="0"/>
                        </a:rPr>
                        <a:t>YearsAtCompany</a:t>
                      </a:r>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err="1">
                          <a:solidFill>
                            <a:srgbClr val="062D7B"/>
                          </a:solidFill>
                          <a:effectLst/>
                          <a:latin typeface="Courier New" panose="02070309020205020404" pitchFamily="49" charset="0"/>
                          <a:cs typeface="Courier New" panose="02070309020205020404" pitchFamily="49" charset="0"/>
                        </a:rPr>
                        <a:t>StockOptionLevel</a:t>
                      </a:r>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a:solidFill>
                            <a:srgbClr val="062D7B"/>
                          </a:solidFill>
                          <a:effectLst/>
                          <a:latin typeface="Courier New" panose="02070309020205020404" pitchFamily="49" charset="0"/>
                          <a:cs typeface="Courier New" panose="02070309020205020404" pitchFamily="49" charset="0"/>
                        </a:rPr>
                        <a:t>MaritalStatus</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EnvironmentSatisfaction</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3808058399"/>
                  </a:ext>
                </a:extLst>
              </a:tr>
              <a:tr h="167710">
                <a:tc>
                  <a:txBody>
                    <a:bodyPr/>
                    <a:lstStyle/>
                    <a:p>
                      <a:pPr algn="l" fontAlgn="b"/>
                      <a:r>
                        <a:rPr lang="en-US" sz="1200" b="0" i="1" u="none" strike="noStrike" dirty="0" err="1">
                          <a:solidFill>
                            <a:srgbClr val="062D7B"/>
                          </a:solidFill>
                          <a:effectLst/>
                          <a:latin typeface="Courier New" panose="02070309020205020404" pitchFamily="49" charset="0"/>
                          <a:cs typeface="Courier New" panose="02070309020205020404" pitchFamily="49" charset="0"/>
                        </a:rPr>
                        <a:t>YearsInCurrentRole</a:t>
                      </a:r>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err="1">
                          <a:solidFill>
                            <a:srgbClr val="062D7B"/>
                          </a:solidFill>
                          <a:effectLst/>
                          <a:latin typeface="Courier New" panose="02070309020205020404" pitchFamily="49" charset="0"/>
                          <a:cs typeface="Courier New" panose="02070309020205020404" pitchFamily="49" charset="0"/>
                        </a:rPr>
                        <a:t>NumCompaniesWorked</a:t>
                      </a:r>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endParaRPr lang="en-US" sz="12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200" b="0" i="1" u="none" strike="noStrike" dirty="0">
                          <a:solidFill>
                            <a:srgbClr val="062D7B"/>
                          </a:solidFill>
                          <a:effectLst/>
                          <a:latin typeface="Courier New" panose="02070309020205020404" pitchFamily="49" charset="0"/>
                          <a:cs typeface="Courier New" panose="02070309020205020404" pitchFamily="49" charset="0"/>
                        </a:rPr>
                        <a:t>OverTime</a:t>
                      </a: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4076032105"/>
                  </a:ext>
                </a:extLst>
              </a:tr>
            </a:tbl>
          </a:graphicData>
        </a:graphic>
      </p:graphicFrame>
    </p:spTree>
    <p:custDataLst>
      <p:tags r:id="rId1"/>
    </p:custDataLst>
    <p:extLst>
      <p:ext uri="{BB962C8B-B14F-4D97-AF65-F5344CB8AC3E}">
        <p14:creationId xmlns:p14="http://schemas.microsoft.com/office/powerpoint/2010/main" val="809579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1B20-EA67-6A3A-192B-1720829C173B}"/>
              </a:ext>
            </a:extLst>
          </p:cNvPr>
          <p:cNvSpPr>
            <a:spLocks noGrp="1"/>
          </p:cNvSpPr>
          <p:nvPr>
            <p:ph type="title"/>
          </p:nvPr>
        </p:nvSpPr>
        <p:spPr/>
        <p:txBody>
          <a:bodyPr/>
          <a:lstStyle/>
          <a:p>
            <a:r>
              <a:rPr lang="en-GB" dirty="0"/>
              <a:t>Scrubbing Data</a:t>
            </a:r>
            <a:endParaRPr lang="en-US" dirty="0"/>
          </a:p>
        </p:txBody>
      </p:sp>
      <p:sp>
        <p:nvSpPr>
          <p:cNvPr id="8" name="TextBox 7">
            <a:extLst>
              <a:ext uri="{FF2B5EF4-FFF2-40B4-BE49-F238E27FC236}">
                <a16:creationId xmlns:a16="http://schemas.microsoft.com/office/drawing/2014/main" id="{8D849022-9DDD-4EF8-36C6-55ED002BC7D0}"/>
              </a:ext>
            </a:extLst>
          </p:cNvPr>
          <p:cNvSpPr txBox="1"/>
          <p:nvPr/>
        </p:nvSpPr>
        <p:spPr>
          <a:xfrm>
            <a:off x="2371599" y="2749068"/>
            <a:ext cx="906017" cy="461665"/>
          </a:xfrm>
          <a:prstGeom prst="rect">
            <a:avLst/>
          </a:prstGeom>
          <a:noFill/>
        </p:spPr>
        <p:txBody>
          <a:bodyPr wrap="none" rtlCol="0">
            <a:spAutoFit/>
          </a:bodyPr>
          <a:lstStyle/>
          <a:p>
            <a:r>
              <a:rPr lang="en-US" sz="1200" b="1" dirty="0">
                <a:solidFill>
                  <a:schemeClr val="bg1">
                    <a:lumMod val="75000"/>
                  </a:schemeClr>
                </a:solidFill>
                <a:latin typeface="+mn-lt"/>
              </a:rPr>
              <a:t>Obtaining</a:t>
            </a:r>
          </a:p>
          <a:p>
            <a:pPr algn="ctr"/>
            <a:r>
              <a:rPr lang="en-US" sz="1200" b="1" dirty="0">
                <a:solidFill>
                  <a:schemeClr val="bg1">
                    <a:lumMod val="75000"/>
                  </a:schemeClr>
                </a:solidFill>
                <a:latin typeface="+mn-lt"/>
              </a:rPr>
              <a:t>Data</a:t>
            </a:r>
          </a:p>
        </p:txBody>
      </p:sp>
      <p:sp>
        <p:nvSpPr>
          <p:cNvPr id="9" name="TextBox 8">
            <a:extLst>
              <a:ext uri="{FF2B5EF4-FFF2-40B4-BE49-F238E27FC236}">
                <a16:creationId xmlns:a16="http://schemas.microsoft.com/office/drawing/2014/main" id="{8DF9AB9C-A8C4-8EED-0CB7-F8FAD724C6F3}"/>
              </a:ext>
            </a:extLst>
          </p:cNvPr>
          <p:cNvSpPr txBox="1"/>
          <p:nvPr/>
        </p:nvSpPr>
        <p:spPr>
          <a:xfrm>
            <a:off x="4904315" y="1046500"/>
            <a:ext cx="1882247" cy="584775"/>
          </a:xfrm>
          <a:prstGeom prst="rect">
            <a:avLst/>
          </a:prstGeom>
          <a:noFill/>
        </p:spPr>
        <p:txBody>
          <a:bodyPr wrap="none" rtlCol="0">
            <a:spAutoFit/>
          </a:bodyPr>
          <a:lstStyle/>
          <a:p>
            <a:r>
              <a:rPr lang="en-US" sz="3200" b="1" spc="300" dirty="0">
                <a:solidFill>
                  <a:schemeClr val="bg1">
                    <a:lumMod val="75000"/>
                  </a:schemeClr>
                </a:solidFill>
                <a:latin typeface="+mn-lt"/>
              </a:rPr>
              <a:t>O</a:t>
            </a:r>
            <a:r>
              <a:rPr lang="en-US" sz="3200" b="1" spc="300" dirty="0">
                <a:solidFill>
                  <a:srgbClr val="062D7B"/>
                </a:solidFill>
                <a:latin typeface="+mn-lt"/>
              </a:rPr>
              <a:t>S</a:t>
            </a:r>
            <a:r>
              <a:rPr lang="en-US" sz="3200" b="1" spc="300" dirty="0">
                <a:solidFill>
                  <a:schemeClr val="bg1">
                    <a:lumMod val="75000"/>
                  </a:schemeClr>
                </a:solidFill>
                <a:latin typeface="+mn-lt"/>
              </a:rPr>
              <a:t>EMN</a:t>
            </a:r>
            <a:endParaRPr lang="en-US" sz="2400" spc="300" dirty="0">
              <a:solidFill>
                <a:schemeClr val="bg1">
                  <a:lumMod val="75000"/>
                </a:schemeClr>
              </a:solidFill>
              <a:latin typeface="+mn-lt"/>
            </a:endParaRPr>
          </a:p>
        </p:txBody>
      </p:sp>
      <p:sp>
        <p:nvSpPr>
          <p:cNvPr id="10" name="TextBox 9">
            <a:extLst>
              <a:ext uri="{FF2B5EF4-FFF2-40B4-BE49-F238E27FC236}">
                <a16:creationId xmlns:a16="http://schemas.microsoft.com/office/drawing/2014/main" id="{7D08635A-593D-D2CD-F07F-22C1793FDB6F}"/>
              </a:ext>
            </a:extLst>
          </p:cNvPr>
          <p:cNvSpPr txBox="1"/>
          <p:nvPr/>
        </p:nvSpPr>
        <p:spPr>
          <a:xfrm>
            <a:off x="3847478" y="2776575"/>
            <a:ext cx="947695" cy="461665"/>
          </a:xfrm>
          <a:prstGeom prst="rect">
            <a:avLst/>
          </a:prstGeom>
          <a:noFill/>
        </p:spPr>
        <p:txBody>
          <a:bodyPr wrap="none" rtlCol="0">
            <a:spAutoFit/>
          </a:bodyPr>
          <a:lstStyle/>
          <a:p>
            <a:r>
              <a:rPr lang="en-US" sz="1200" b="1" dirty="0">
                <a:solidFill>
                  <a:srgbClr val="062D7B"/>
                </a:solidFill>
                <a:latin typeface="+mn-lt"/>
              </a:rPr>
              <a:t>Scrubbing</a:t>
            </a:r>
          </a:p>
          <a:p>
            <a:pPr algn="ctr"/>
            <a:r>
              <a:rPr lang="en-US" sz="1200" b="1" dirty="0">
                <a:solidFill>
                  <a:srgbClr val="062D7B"/>
                </a:solidFill>
                <a:latin typeface="+mn-lt"/>
              </a:rPr>
              <a:t>Data</a:t>
            </a:r>
          </a:p>
        </p:txBody>
      </p:sp>
      <p:sp>
        <p:nvSpPr>
          <p:cNvPr id="11" name="TextBox 10">
            <a:extLst>
              <a:ext uri="{FF2B5EF4-FFF2-40B4-BE49-F238E27FC236}">
                <a16:creationId xmlns:a16="http://schemas.microsoft.com/office/drawing/2014/main" id="{87C00BC4-C5C8-0516-A407-41A84A3F923F}"/>
              </a:ext>
            </a:extLst>
          </p:cNvPr>
          <p:cNvSpPr txBox="1"/>
          <p:nvPr/>
        </p:nvSpPr>
        <p:spPr>
          <a:xfrm>
            <a:off x="5400849" y="2776575"/>
            <a:ext cx="896399" cy="461665"/>
          </a:xfrm>
          <a:prstGeom prst="rect">
            <a:avLst/>
          </a:prstGeom>
          <a:noFill/>
        </p:spPr>
        <p:txBody>
          <a:bodyPr wrap="none" rtlCol="0">
            <a:spAutoFit/>
          </a:bodyPr>
          <a:lstStyle/>
          <a:p>
            <a:r>
              <a:rPr lang="en-US" sz="1200" b="1" dirty="0">
                <a:solidFill>
                  <a:schemeClr val="bg1">
                    <a:lumMod val="75000"/>
                  </a:schemeClr>
                </a:solidFill>
                <a:latin typeface="+mn-lt"/>
              </a:rPr>
              <a:t>Exploring</a:t>
            </a:r>
          </a:p>
          <a:p>
            <a:pPr algn="ctr"/>
            <a:r>
              <a:rPr lang="en-US" sz="1200" b="1" dirty="0">
                <a:solidFill>
                  <a:schemeClr val="bg1">
                    <a:lumMod val="75000"/>
                  </a:schemeClr>
                </a:solidFill>
                <a:latin typeface="+mn-lt"/>
              </a:rPr>
              <a:t>Data</a:t>
            </a:r>
          </a:p>
        </p:txBody>
      </p:sp>
      <p:sp>
        <p:nvSpPr>
          <p:cNvPr id="12" name="TextBox 11">
            <a:extLst>
              <a:ext uri="{FF2B5EF4-FFF2-40B4-BE49-F238E27FC236}">
                <a16:creationId xmlns:a16="http://schemas.microsoft.com/office/drawing/2014/main" id="{915C91FF-30FC-A835-73A1-01970739F35F}"/>
              </a:ext>
            </a:extLst>
          </p:cNvPr>
          <p:cNvSpPr txBox="1"/>
          <p:nvPr/>
        </p:nvSpPr>
        <p:spPr>
          <a:xfrm>
            <a:off x="6902924" y="2842167"/>
            <a:ext cx="862737" cy="461665"/>
          </a:xfrm>
          <a:prstGeom prst="rect">
            <a:avLst/>
          </a:prstGeom>
          <a:noFill/>
        </p:spPr>
        <p:txBody>
          <a:bodyPr wrap="none" rtlCol="0">
            <a:spAutoFit/>
          </a:bodyPr>
          <a:lstStyle/>
          <a:p>
            <a:r>
              <a:rPr lang="en-US" sz="1200" b="1" dirty="0">
                <a:solidFill>
                  <a:schemeClr val="bg1">
                    <a:lumMod val="75000"/>
                  </a:schemeClr>
                </a:solidFill>
                <a:latin typeface="+mn-lt"/>
              </a:rPr>
              <a:t>Modeling</a:t>
            </a:r>
          </a:p>
          <a:p>
            <a:pPr algn="ctr"/>
            <a:r>
              <a:rPr lang="en-US" sz="1200" b="1" dirty="0">
                <a:solidFill>
                  <a:schemeClr val="bg1">
                    <a:lumMod val="75000"/>
                  </a:schemeClr>
                </a:solidFill>
                <a:latin typeface="+mn-lt"/>
              </a:rPr>
              <a:t>Data</a:t>
            </a:r>
          </a:p>
        </p:txBody>
      </p:sp>
      <p:sp>
        <p:nvSpPr>
          <p:cNvPr id="13" name="TextBox 12">
            <a:extLst>
              <a:ext uri="{FF2B5EF4-FFF2-40B4-BE49-F238E27FC236}">
                <a16:creationId xmlns:a16="http://schemas.microsoft.com/office/drawing/2014/main" id="{8F1106F6-8DA8-1F28-2FA9-982F27D91D01}"/>
              </a:ext>
            </a:extLst>
          </p:cNvPr>
          <p:cNvSpPr txBox="1"/>
          <p:nvPr/>
        </p:nvSpPr>
        <p:spPr>
          <a:xfrm>
            <a:off x="8234868" y="2842166"/>
            <a:ext cx="1056700" cy="461665"/>
          </a:xfrm>
          <a:prstGeom prst="rect">
            <a:avLst/>
          </a:prstGeom>
          <a:noFill/>
        </p:spPr>
        <p:txBody>
          <a:bodyPr wrap="none" rtlCol="0">
            <a:spAutoFit/>
          </a:bodyPr>
          <a:lstStyle/>
          <a:p>
            <a:r>
              <a:rPr lang="en-US" sz="1200" b="1" dirty="0" err="1">
                <a:solidFill>
                  <a:schemeClr val="bg1">
                    <a:lumMod val="75000"/>
                  </a:schemeClr>
                </a:solidFill>
                <a:latin typeface="+mn-lt"/>
              </a:rPr>
              <a:t>iNterpreting</a:t>
            </a:r>
            <a:endParaRPr lang="en-US" sz="1200" b="1" dirty="0">
              <a:solidFill>
                <a:schemeClr val="bg1">
                  <a:lumMod val="75000"/>
                </a:schemeClr>
              </a:solidFill>
              <a:latin typeface="+mn-lt"/>
            </a:endParaRPr>
          </a:p>
          <a:p>
            <a:pPr algn="ctr"/>
            <a:r>
              <a:rPr lang="en-US" sz="1200" b="1" dirty="0">
                <a:solidFill>
                  <a:schemeClr val="bg1">
                    <a:lumMod val="75000"/>
                  </a:schemeClr>
                </a:solidFill>
                <a:latin typeface="+mn-lt"/>
              </a:rPr>
              <a:t>Data</a:t>
            </a:r>
          </a:p>
        </p:txBody>
      </p:sp>
      <p:sp>
        <p:nvSpPr>
          <p:cNvPr id="14" name="TextBox 13">
            <a:extLst>
              <a:ext uri="{FF2B5EF4-FFF2-40B4-BE49-F238E27FC236}">
                <a16:creationId xmlns:a16="http://schemas.microsoft.com/office/drawing/2014/main" id="{5BADF09E-E484-24F0-D17C-2FF400F96FDA}"/>
              </a:ext>
            </a:extLst>
          </p:cNvPr>
          <p:cNvSpPr txBox="1"/>
          <p:nvPr/>
        </p:nvSpPr>
        <p:spPr>
          <a:xfrm>
            <a:off x="7985526" y="3366525"/>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Put the results into good use</a:t>
            </a:r>
          </a:p>
        </p:txBody>
      </p:sp>
      <p:sp>
        <p:nvSpPr>
          <p:cNvPr id="15" name="TextBox 14">
            <a:extLst>
              <a:ext uri="{FF2B5EF4-FFF2-40B4-BE49-F238E27FC236}">
                <a16:creationId xmlns:a16="http://schemas.microsoft.com/office/drawing/2014/main" id="{8C9B1A4E-E1CD-1854-B73A-40EB3E4A2888}"/>
              </a:ext>
            </a:extLst>
          </p:cNvPr>
          <p:cNvSpPr txBox="1"/>
          <p:nvPr/>
        </p:nvSpPr>
        <p:spPr>
          <a:xfrm>
            <a:off x="3546840" y="3282792"/>
            <a:ext cx="1475231" cy="769441"/>
          </a:xfrm>
          <a:prstGeom prst="rect">
            <a:avLst/>
          </a:prstGeom>
          <a:noFill/>
        </p:spPr>
        <p:txBody>
          <a:bodyPr wrap="square" rtlCol="0">
            <a:spAutoFit/>
          </a:bodyPr>
          <a:lstStyle/>
          <a:p>
            <a:pPr algn="ctr"/>
            <a:r>
              <a:rPr lang="en-US" sz="1100" dirty="0">
                <a:solidFill>
                  <a:srgbClr val="062D7B"/>
                </a:solidFill>
                <a:latin typeface="+mn-lt"/>
              </a:rPr>
              <a:t>Clean data to formats that machine understands</a:t>
            </a:r>
          </a:p>
        </p:txBody>
      </p:sp>
      <p:sp>
        <p:nvSpPr>
          <p:cNvPr id="16" name="TextBox 15">
            <a:extLst>
              <a:ext uri="{FF2B5EF4-FFF2-40B4-BE49-F238E27FC236}">
                <a16:creationId xmlns:a16="http://schemas.microsoft.com/office/drawing/2014/main" id="{409B6FFF-CE93-DFF5-2834-333D97D3A0E2}"/>
              </a:ext>
            </a:extLst>
          </p:cNvPr>
          <p:cNvSpPr txBox="1"/>
          <p:nvPr/>
        </p:nvSpPr>
        <p:spPr>
          <a:xfrm>
            <a:off x="5074564" y="3309088"/>
            <a:ext cx="1475231" cy="600164"/>
          </a:xfrm>
          <a:prstGeom prst="rect">
            <a:avLst/>
          </a:prstGeom>
          <a:noFill/>
        </p:spPr>
        <p:txBody>
          <a:bodyPr wrap="square" rtlCol="0">
            <a:spAutoFit/>
          </a:bodyPr>
          <a:lstStyle/>
          <a:p>
            <a:pPr algn="ctr"/>
            <a:r>
              <a:rPr lang="en-US" sz="1100" dirty="0">
                <a:solidFill>
                  <a:schemeClr val="bg1">
                    <a:lumMod val="75000"/>
                  </a:schemeClr>
                </a:solidFill>
                <a:latin typeface="+mn-lt"/>
              </a:rPr>
              <a:t>Find patterns and trends using statistical methods</a:t>
            </a:r>
          </a:p>
        </p:txBody>
      </p:sp>
      <p:sp>
        <p:nvSpPr>
          <p:cNvPr id="17" name="TextBox 16">
            <a:extLst>
              <a:ext uri="{FF2B5EF4-FFF2-40B4-BE49-F238E27FC236}">
                <a16:creationId xmlns:a16="http://schemas.microsoft.com/office/drawing/2014/main" id="{321BDB59-2B71-5063-E6E5-0CB930D1DE33}"/>
              </a:ext>
            </a:extLst>
          </p:cNvPr>
          <p:cNvSpPr txBox="1"/>
          <p:nvPr/>
        </p:nvSpPr>
        <p:spPr>
          <a:xfrm>
            <a:off x="6549795" y="3364247"/>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Construct models predict and forecast</a:t>
            </a:r>
          </a:p>
        </p:txBody>
      </p:sp>
      <p:sp>
        <p:nvSpPr>
          <p:cNvPr id="18" name="TextBox 17">
            <a:extLst>
              <a:ext uri="{FF2B5EF4-FFF2-40B4-BE49-F238E27FC236}">
                <a16:creationId xmlns:a16="http://schemas.microsoft.com/office/drawing/2014/main" id="{3480725B-D212-BAA6-FC07-B3EA267D54B5}"/>
              </a:ext>
            </a:extLst>
          </p:cNvPr>
          <p:cNvSpPr txBox="1"/>
          <p:nvPr/>
        </p:nvSpPr>
        <p:spPr>
          <a:xfrm>
            <a:off x="2054130" y="3305521"/>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Gather data from relevant sources</a:t>
            </a:r>
          </a:p>
        </p:txBody>
      </p:sp>
      <p:pic>
        <p:nvPicPr>
          <p:cNvPr id="3" name="Picture 2">
            <a:extLst>
              <a:ext uri="{FF2B5EF4-FFF2-40B4-BE49-F238E27FC236}">
                <a16:creationId xmlns:a16="http://schemas.microsoft.com/office/drawing/2014/main" id="{9AE5B019-6AE2-54FC-0A54-5ABE12D64EBD}"/>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4332758" y="4904067"/>
            <a:ext cx="1168157" cy="1134932"/>
          </a:xfrm>
          <a:prstGeom prst="rect">
            <a:avLst/>
          </a:prstGeom>
        </p:spPr>
      </p:pic>
      <p:pic>
        <p:nvPicPr>
          <p:cNvPr id="4" name="Picture 3">
            <a:extLst>
              <a:ext uri="{FF2B5EF4-FFF2-40B4-BE49-F238E27FC236}">
                <a16:creationId xmlns:a16="http://schemas.microsoft.com/office/drawing/2014/main" id="{2ADED083-E62A-97CD-DFF8-DC7B416AF991}"/>
              </a:ext>
            </a:extLst>
          </p:cNvPr>
          <p:cNvPicPr>
            <a:picLocks noChangeAspect="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6130809" y="4929495"/>
            <a:ext cx="1101576" cy="1084076"/>
          </a:xfrm>
          <a:prstGeom prst="rect">
            <a:avLst/>
          </a:prstGeom>
        </p:spPr>
      </p:pic>
      <p:pic>
        <p:nvPicPr>
          <p:cNvPr id="6" name="Picture 5">
            <a:extLst>
              <a:ext uri="{FF2B5EF4-FFF2-40B4-BE49-F238E27FC236}">
                <a16:creationId xmlns:a16="http://schemas.microsoft.com/office/drawing/2014/main" id="{B1273865-F858-2A94-FD4E-EC527B5BDF0C}"/>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9656908" y="4897434"/>
            <a:ext cx="1098924" cy="1148198"/>
          </a:xfrm>
          <a:prstGeom prst="rect">
            <a:avLst/>
          </a:prstGeom>
        </p:spPr>
      </p:pic>
      <p:sp>
        <p:nvSpPr>
          <p:cNvPr id="7" name="TextBox 6">
            <a:extLst>
              <a:ext uri="{FF2B5EF4-FFF2-40B4-BE49-F238E27FC236}">
                <a16:creationId xmlns:a16="http://schemas.microsoft.com/office/drawing/2014/main" id="{61A8E58F-BE55-231B-717E-AF41D42E65D2}"/>
              </a:ext>
            </a:extLst>
          </p:cNvPr>
          <p:cNvSpPr txBox="1"/>
          <p:nvPr/>
        </p:nvSpPr>
        <p:spPr>
          <a:xfrm>
            <a:off x="4414642"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Descriptive</a:t>
            </a:r>
          </a:p>
          <a:p>
            <a:pPr algn="ctr"/>
            <a:r>
              <a:rPr lang="en-US" sz="1100" b="1" dirty="0">
                <a:solidFill>
                  <a:schemeClr val="bg1">
                    <a:lumMod val="75000"/>
                  </a:schemeClr>
                </a:solidFill>
                <a:latin typeface="+mn-lt"/>
              </a:rPr>
              <a:t>Analytics</a:t>
            </a:r>
          </a:p>
        </p:txBody>
      </p:sp>
      <p:pic>
        <p:nvPicPr>
          <p:cNvPr id="21" name="Picture 20" descr="A blue line drawing of a brain and gears&#10;&#10;Description automatically generated">
            <a:extLst>
              <a:ext uri="{FF2B5EF4-FFF2-40B4-BE49-F238E27FC236}">
                <a16:creationId xmlns:a16="http://schemas.microsoft.com/office/drawing/2014/main" id="{D5CB5A71-8A37-0B7A-6CFF-2627E1DBB21E}"/>
              </a:ext>
            </a:extLst>
          </p:cNvPr>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a:off x="7862279" y="4929495"/>
            <a:ext cx="1164736" cy="1084076"/>
          </a:xfrm>
          <a:prstGeom prst="rect">
            <a:avLst/>
          </a:prstGeom>
        </p:spPr>
      </p:pic>
      <p:sp>
        <p:nvSpPr>
          <p:cNvPr id="22" name="TextBox 21">
            <a:extLst>
              <a:ext uri="{FF2B5EF4-FFF2-40B4-BE49-F238E27FC236}">
                <a16:creationId xmlns:a16="http://schemas.microsoft.com/office/drawing/2014/main" id="{D88B2983-8FBB-F30C-7389-CF94E51720AC}"/>
              </a:ext>
            </a:extLst>
          </p:cNvPr>
          <p:cNvSpPr txBox="1"/>
          <p:nvPr/>
        </p:nvSpPr>
        <p:spPr>
          <a:xfrm>
            <a:off x="6211184"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Diagnostic</a:t>
            </a:r>
          </a:p>
          <a:p>
            <a:pPr algn="ctr"/>
            <a:r>
              <a:rPr lang="en-US" sz="1100" b="1" dirty="0">
                <a:solidFill>
                  <a:schemeClr val="bg1">
                    <a:lumMod val="75000"/>
                  </a:schemeClr>
                </a:solidFill>
                <a:latin typeface="+mn-lt"/>
              </a:rPr>
              <a:t>Analytics</a:t>
            </a:r>
          </a:p>
        </p:txBody>
      </p:sp>
      <p:sp>
        <p:nvSpPr>
          <p:cNvPr id="23" name="TextBox 22">
            <a:extLst>
              <a:ext uri="{FF2B5EF4-FFF2-40B4-BE49-F238E27FC236}">
                <a16:creationId xmlns:a16="http://schemas.microsoft.com/office/drawing/2014/main" id="{A6C07A0C-7E34-051E-C412-852B437747D7}"/>
              </a:ext>
            </a:extLst>
          </p:cNvPr>
          <p:cNvSpPr txBox="1"/>
          <p:nvPr/>
        </p:nvSpPr>
        <p:spPr>
          <a:xfrm>
            <a:off x="7927637"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Predictive</a:t>
            </a:r>
          </a:p>
          <a:p>
            <a:pPr algn="ctr"/>
            <a:r>
              <a:rPr lang="en-US" sz="1100" b="1" dirty="0">
                <a:solidFill>
                  <a:schemeClr val="bg1">
                    <a:lumMod val="75000"/>
                  </a:schemeClr>
                </a:solidFill>
                <a:latin typeface="+mn-lt"/>
              </a:rPr>
              <a:t>Analytics</a:t>
            </a:r>
          </a:p>
        </p:txBody>
      </p:sp>
      <p:sp>
        <p:nvSpPr>
          <p:cNvPr id="24" name="TextBox 23">
            <a:extLst>
              <a:ext uri="{FF2B5EF4-FFF2-40B4-BE49-F238E27FC236}">
                <a16:creationId xmlns:a16="http://schemas.microsoft.com/office/drawing/2014/main" id="{89F88C90-A738-5306-D534-019D7047BCA4}"/>
              </a:ext>
            </a:extLst>
          </p:cNvPr>
          <p:cNvSpPr txBox="1"/>
          <p:nvPr/>
        </p:nvSpPr>
        <p:spPr>
          <a:xfrm>
            <a:off x="9656908" y="6170502"/>
            <a:ext cx="1138399"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Prescriptive</a:t>
            </a:r>
          </a:p>
          <a:p>
            <a:pPr algn="ctr"/>
            <a:r>
              <a:rPr lang="en-US" sz="1100" b="1" dirty="0">
                <a:solidFill>
                  <a:schemeClr val="bg1">
                    <a:lumMod val="75000"/>
                  </a:schemeClr>
                </a:solidFill>
                <a:latin typeface="+mn-lt"/>
              </a:rPr>
              <a:t>Analytics</a:t>
            </a:r>
          </a:p>
        </p:txBody>
      </p:sp>
      <p:pic>
        <p:nvPicPr>
          <p:cNvPr id="26" name="Picture 25" descr="A pickaxe and file folders&#10;&#10;Description automatically generated">
            <a:extLst>
              <a:ext uri="{FF2B5EF4-FFF2-40B4-BE49-F238E27FC236}">
                <a16:creationId xmlns:a16="http://schemas.microsoft.com/office/drawing/2014/main" id="{BEF59BAA-6C85-F3D9-0A41-F89C87A092AF}"/>
              </a:ext>
            </a:extLst>
          </p:cNvPr>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89925" y="1812576"/>
            <a:ext cx="1097058" cy="895931"/>
          </a:xfrm>
          <a:prstGeom prst="rect">
            <a:avLst/>
          </a:prstGeom>
        </p:spPr>
      </p:pic>
      <p:pic>
        <p:nvPicPr>
          <p:cNvPr id="27" name="Picture 26">
            <a:extLst>
              <a:ext uri="{FF2B5EF4-FFF2-40B4-BE49-F238E27FC236}">
                <a16:creationId xmlns:a16="http://schemas.microsoft.com/office/drawing/2014/main" id="{1D9C869C-6904-C34C-C668-B44866349B6B}"/>
              </a:ext>
            </a:extLst>
          </p:cNvPr>
          <p:cNvPicPr>
            <a:picLocks noChangeAspect="1"/>
          </p:cNvPicPr>
          <p:nvPr/>
        </p:nvPicPr>
        <p:blipFill>
          <a:blip r:embed="rId11"/>
          <a:stretch>
            <a:fillRect/>
          </a:stretch>
        </p:blipFill>
        <p:spPr>
          <a:xfrm>
            <a:off x="3907960" y="1870159"/>
            <a:ext cx="879817" cy="780765"/>
          </a:xfrm>
          <a:prstGeom prst="rect">
            <a:avLst/>
          </a:prstGeom>
        </p:spPr>
      </p:pic>
      <p:pic>
        <p:nvPicPr>
          <p:cNvPr id="28" name="Picture 27">
            <a:extLst>
              <a:ext uri="{FF2B5EF4-FFF2-40B4-BE49-F238E27FC236}">
                <a16:creationId xmlns:a16="http://schemas.microsoft.com/office/drawing/2014/main" id="{34EAC713-6AD4-8194-0373-76B2A61ABE5A}"/>
              </a:ext>
            </a:extLst>
          </p:cNvPr>
          <p:cNvPicPr>
            <a:picLocks noChangeAspect="1"/>
          </p:cNvPicPr>
          <p:nvPr/>
        </p:nvPicPr>
        <p:blipFill>
          <a:blip r:embed="rId12">
            <a:duotone>
              <a:schemeClr val="accent5">
                <a:shade val="45000"/>
                <a:satMod val="135000"/>
              </a:schemeClr>
              <a:prstClr val="white"/>
            </a:duotone>
          </a:blip>
          <a:stretch>
            <a:fillRect/>
          </a:stretch>
        </p:blipFill>
        <p:spPr>
          <a:xfrm>
            <a:off x="5308754" y="1822967"/>
            <a:ext cx="991498" cy="875149"/>
          </a:xfrm>
          <a:prstGeom prst="rect">
            <a:avLst/>
          </a:prstGeom>
        </p:spPr>
      </p:pic>
      <p:pic>
        <p:nvPicPr>
          <p:cNvPr id="29" name="Picture 28">
            <a:extLst>
              <a:ext uri="{FF2B5EF4-FFF2-40B4-BE49-F238E27FC236}">
                <a16:creationId xmlns:a16="http://schemas.microsoft.com/office/drawing/2014/main" id="{4EB7DD8F-3B61-8E4E-1EBA-256FD1F0491D}"/>
              </a:ext>
            </a:extLst>
          </p:cNvPr>
          <p:cNvPicPr>
            <a:picLocks noChangeAspect="1"/>
          </p:cNvPicPr>
          <p:nvPr/>
        </p:nvPicPr>
        <p:blipFill>
          <a:blip r:embed="rId13">
            <a:duotone>
              <a:schemeClr val="accent5">
                <a:shade val="45000"/>
                <a:satMod val="135000"/>
              </a:schemeClr>
              <a:prstClr val="white"/>
            </a:duotone>
          </a:blip>
          <a:stretch>
            <a:fillRect/>
          </a:stretch>
        </p:blipFill>
        <p:spPr>
          <a:xfrm>
            <a:off x="6821229" y="1825534"/>
            <a:ext cx="953314" cy="870015"/>
          </a:xfrm>
          <a:prstGeom prst="rect">
            <a:avLst/>
          </a:prstGeom>
        </p:spPr>
      </p:pic>
      <p:pic>
        <p:nvPicPr>
          <p:cNvPr id="30" name="Picture 29">
            <a:extLst>
              <a:ext uri="{FF2B5EF4-FFF2-40B4-BE49-F238E27FC236}">
                <a16:creationId xmlns:a16="http://schemas.microsoft.com/office/drawing/2014/main" id="{ACB89182-D57D-49F8-8C6C-09720779B526}"/>
              </a:ext>
            </a:extLst>
          </p:cNvPr>
          <p:cNvPicPr>
            <a:picLocks noChangeAspect="1"/>
          </p:cNvPicPr>
          <p:nvPr/>
        </p:nvPicPr>
        <p:blipFill>
          <a:blip r:embed="rId14">
            <a:duotone>
              <a:schemeClr val="accent5">
                <a:shade val="45000"/>
                <a:satMod val="135000"/>
              </a:schemeClr>
              <a:prstClr val="white"/>
            </a:duotone>
          </a:blip>
          <a:stretch>
            <a:fillRect/>
          </a:stretch>
        </p:blipFill>
        <p:spPr>
          <a:xfrm>
            <a:off x="8295520" y="1812575"/>
            <a:ext cx="779071" cy="895932"/>
          </a:xfrm>
          <a:prstGeom prst="rect">
            <a:avLst/>
          </a:prstGeom>
        </p:spPr>
      </p:pic>
      <p:cxnSp>
        <p:nvCxnSpPr>
          <p:cNvPr id="32" name="Curved Connector 31">
            <a:extLst>
              <a:ext uri="{FF2B5EF4-FFF2-40B4-BE49-F238E27FC236}">
                <a16:creationId xmlns:a16="http://schemas.microsoft.com/office/drawing/2014/main" id="{02DC0C8A-1816-3560-133A-16310F2D2511}"/>
              </a:ext>
            </a:extLst>
          </p:cNvPr>
          <p:cNvCxnSpPr>
            <a:stCxn id="16" idx="2"/>
            <a:endCxn id="3" idx="0"/>
          </p:cNvCxnSpPr>
          <p:nvPr/>
        </p:nvCxnSpPr>
        <p:spPr>
          <a:xfrm rot="5400000">
            <a:off x="4867102" y="3958988"/>
            <a:ext cx="994815" cy="895343"/>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BD7618AA-2CCA-0679-B968-FFE7501C5AF0}"/>
              </a:ext>
            </a:extLst>
          </p:cNvPr>
          <p:cNvCxnSpPr>
            <a:cxnSpLocks/>
            <a:stCxn id="16" idx="2"/>
            <a:endCxn id="4" idx="0"/>
          </p:cNvCxnSpPr>
          <p:nvPr/>
        </p:nvCxnSpPr>
        <p:spPr>
          <a:xfrm rot="16200000" flipH="1">
            <a:off x="5736767" y="3984664"/>
            <a:ext cx="1020243" cy="869417"/>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Curved Connector 37">
            <a:extLst>
              <a:ext uri="{FF2B5EF4-FFF2-40B4-BE49-F238E27FC236}">
                <a16:creationId xmlns:a16="http://schemas.microsoft.com/office/drawing/2014/main" id="{04F123A1-8AB4-AE34-D9EC-5C7B9B8C8708}"/>
              </a:ext>
            </a:extLst>
          </p:cNvPr>
          <p:cNvCxnSpPr>
            <a:cxnSpLocks/>
            <a:stCxn id="17" idx="2"/>
            <a:endCxn id="21" idx="0"/>
          </p:cNvCxnSpPr>
          <p:nvPr/>
        </p:nvCxnSpPr>
        <p:spPr>
          <a:xfrm rot="16200000" flipH="1">
            <a:off x="7298849" y="3783696"/>
            <a:ext cx="1134361" cy="1157236"/>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Curved Connector 40">
            <a:extLst>
              <a:ext uri="{FF2B5EF4-FFF2-40B4-BE49-F238E27FC236}">
                <a16:creationId xmlns:a16="http://schemas.microsoft.com/office/drawing/2014/main" id="{C5C5929C-B38A-BEDF-D7B6-8F76223AB13D}"/>
              </a:ext>
            </a:extLst>
          </p:cNvPr>
          <p:cNvCxnSpPr>
            <a:cxnSpLocks/>
            <a:stCxn id="14" idx="2"/>
            <a:endCxn id="6" idx="0"/>
          </p:cNvCxnSpPr>
          <p:nvPr/>
        </p:nvCxnSpPr>
        <p:spPr>
          <a:xfrm rot="16200000" flipH="1">
            <a:off x="8914745" y="3605809"/>
            <a:ext cx="1100022" cy="1483228"/>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Curved Connector 19">
            <a:extLst>
              <a:ext uri="{FF2B5EF4-FFF2-40B4-BE49-F238E27FC236}">
                <a16:creationId xmlns:a16="http://schemas.microsoft.com/office/drawing/2014/main" id="{7A2848A8-FBA9-4DC4-1325-7C879D9EC2C1}"/>
              </a:ext>
            </a:extLst>
          </p:cNvPr>
          <p:cNvCxnSpPr>
            <a:cxnSpLocks/>
            <a:stCxn id="18" idx="2"/>
          </p:cNvCxnSpPr>
          <p:nvPr/>
        </p:nvCxnSpPr>
        <p:spPr>
          <a:xfrm rot="5400000">
            <a:off x="1428707" y="3556285"/>
            <a:ext cx="1182917" cy="1543162"/>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Curved Connector 24">
            <a:extLst>
              <a:ext uri="{FF2B5EF4-FFF2-40B4-BE49-F238E27FC236}">
                <a16:creationId xmlns:a16="http://schemas.microsoft.com/office/drawing/2014/main" id="{E1E5658B-0C9B-B00C-435C-B27AD9D4BFE0}"/>
              </a:ext>
            </a:extLst>
          </p:cNvPr>
          <p:cNvCxnSpPr>
            <a:cxnSpLocks/>
            <a:stCxn id="15" idx="2"/>
          </p:cNvCxnSpPr>
          <p:nvPr/>
        </p:nvCxnSpPr>
        <p:spPr>
          <a:xfrm rot="5400000">
            <a:off x="3317133" y="3903702"/>
            <a:ext cx="818792" cy="1115854"/>
          </a:xfrm>
          <a:prstGeom prst="curvedConnector3">
            <a:avLst>
              <a:gd name="adj1" fmla="val 50000"/>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FD972421-FB7A-9223-DEF7-95C805B38ED0}"/>
              </a:ext>
            </a:extLst>
          </p:cNvPr>
          <p:cNvPicPr>
            <a:picLocks noChangeAspect="1"/>
          </p:cNvPicPr>
          <p:nvPr/>
        </p:nvPicPr>
        <p:blipFill>
          <a:blip r:embed="rId15">
            <a:duotone>
              <a:schemeClr val="accent5">
                <a:shade val="45000"/>
                <a:satMod val="135000"/>
              </a:schemeClr>
              <a:prstClr val="white"/>
            </a:duotone>
            <a:extLst>
              <a:ext uri="{BEBA8EAE-BF5A-486C-A8C5-ECC9F3942E4B}">
                <a14:imgProps xmlns:a14="http://schemas.microsoft.com/office/drawing/2010/main">
                  <a14:imgLayer r:embed="rId16">
                    <a14:imgEffect>
                      <a14:saturation sat="400000"/>
                    </a14:imgEffect>
                    <a14:imgEffect>
                      <a14:brightnessContrast contrast="-40000"/>
                    </a14:imgEffect>
                  </a14:imgLayer>
                </a14:imgProps>
              </a:ext>
            </a:extLst>
          </a:blip>
          <a:stretch>
            <a:fillRect/>
          </a:stretch>
        </p:blipFill>
        <p:spPr>
          <a:xfrm>
            <a:off x="759257" y="4906772"/>
            <a:ext cx="1138452" cy="1129523"/>
          </a:xfrm>
          <a:prstGeom prst="rect">
            <a:avLst/>
          </a:prstGeom>
        </p:spPr>
      </p:pic>
      <p:pic>
        <p:nvPicPr>
          <p:cNvPr id="34" name="Picture 33">
            <a:extLst>
              <a:ext uri="{FF2B5EF4-FFF2-40B4-BE49-F238E27FC236}">
                <a16:creationId xmlns:a16="http://schemas.microsoft.com/office/drawing/2014/main" id="{B248FD63-CFC3-B164-931C-72E06E3E1F6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2527603" y="4914831"/>
            <a:ext cx="1175261" cy="1113405"/>
          </a:xfrm>
          <a:prstGeom prst="rect">
            <a:avLst/>
          </a:prstGeom>
        </p:spPr>
      </p:pic>
      <p:sp>
        <p:nvSpPr>
          <p:cNvPr id="5" name="TextBox 4">
            <a:extLst>
              <a:ext uri="{FF2B5EF4-FFF2-40B4-BE49-F238E27FC236}">
                <a16:creationId xmlns:a16="http://schemas.microsoft.com/office/drawing/2014/main" id="{D0D7D388-8388-D1EE-72D8-D6658581B5CF}"/>
              </a:ext>
            </a:extLst>
          </p:cNvPr>
          <p:cNvSpPr txBox="1"/>
          <p:nvPr/>
        </p:nvSpPr>
        <p:spPr>
          <a:xfrm>
            <a:off x="858070"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 Mining</a:t>
            </a:r>
          </a:p>
        </p:txBody>
      </p:sp>
      <p:sp>
        <p:nvSpPr>
          <p:cNvPr id="19" name="TextBox 18">
            <a:extLst>
              <a:ext uri="{FF2B5EF4-FFF2-40B4-BE49-F238E27FC236}">
                <a16:creationId xmlns:a16="http://schemas.microsoft.com/office/drawing/2014/main" id="{50A480B4-5BF1-C7A0-5679-8EBC3BC852E9}"/>
              </a:ext>
            </a:extLst>
          </p:cNvPr>
          <p:cNvSpPr txBox="1"/>
          <p:nvPr/>
        </p:nvSpPr>
        <p:spPr>
          <a:xfrm>
            <a:off x="2698189"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a:t>
            </a:r>
          </a:p>
          <a:p>
            <a:pPr algn="ctr"/>
            <a:r>
              <a:rPr lang="en-US" sz="1100" b="1" dirty="0">
                <a:solidFill>
                  <a:schemeClr val="bg1">
                    <a:lumMod val="75000"/>
                  </a:schemeClr>
                </a:solidFill>
                <a:latin typeface="+mn-lt"/>
              </a:rPr>
              <a:t>Cleansing</a:t>
            </a:r>
          </a:p>
        </p:txBody>
      </p:sp>
    </p:spTree>
    <p:extLst>
      <p:ext uri="{BB962C8B-B14F-4D97-AF65-F5344CB8AC3E}">
        <p14:creationId xmlns:p14="http://schemas.microsoft.com/office/powerpoint/2010/main" val="249188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149C-B6CB-4D91-850F-88334702BC90}"/>
              </a:ext>
            </a:extLst>
          </p:cNvPr>
          <p:cNvSpPr>
            <a:spLocks noGrp="1"/>
          </p:cNvSpPr>
          <p:nvPr>
            <p:ph type="title"/>
          </p:nvPr>
        </p:nvSpPr>
        <p:spPr/>
        <p:txBody>
          <a:bodyPr/>
          <a:lstStyle/>
          <a:p>
            <a:r>
              <a:rPr lang="en-GB" dirty="0"/>
              <a:t>Scrubbing Data</a:t>
            </a:r>
          </a:p>
        </p:txBody>
      </p:sp>
      <p:sp>
        <p:nvSpPr>
          <p:cNvPr id="5" name="TextBox 4">
            <a:extLst>
              <a:ext uri="{FF2B5EF4-FFF2-40B4-BE49-F238E27FC236}">
                <a16:creationId xmlns:a16="http://schemas.microsoft.com/office/drawing/2014/main" id="{38310177-5EFA-D59E-3DA0-6D54FB4E4301}"/>
              </a:ext>
            </a:extLst>
          </p:cNvPr>
          <p:cNvSpPr txBox="1"/>
          <p:nvPr/>
        </p:nvSpPr>
        <p:spPr>
          <a:xfrm>
            <a:off x="552729" y="1273266"/>
            <a:ext cx="11134165" cy="4852610"/>
          </a:xfrm>
          <a:prstGeom prst="rect">
            <a:avLst/>
          </a:prstGeom>
          <a:noFill/>
        </p:spPr>
        <p:txBody>
          <a:bodyPr wrap="square">
            <a:spAutoFit/>
          </a:bodyPr>
          <a:lstStyle/>
          <a:p>
            <a:pPr>
              <a:lnSpc>
                <a:spcPct val="150000"/>
              </a:lnSpc>
            </a:pPr>
            <a:r>
              <a:rPr lang="en-US" sz="1600" b="1" i="0" dirty="0">
                <a:effectLst/>
                <a:highlight>
                  <a:srgbClr val="FFFFFF"/>
                </a:highlight>
                <a:latin typeface="+mn-lt"/>
              </a:rPr>
              <a:t>Handling Single &amp; Unique Data:</a:t>
            </a:r>
          </a:p>
          <a:p>
            <a:pPr marL="285750" indent="-285750">
              <a:lnSpc>
                <a:spcPct val="150000"/>
              </a:lnSpc>
              <a:buFont typeface="Arial" panose="020B0604020202020204" pitchFamily="34" charset="0"/>
              <a:buChar char="•"/>
            </a:pPr>
            <a:r>
              <a:rPr lang="en-US" sz="1600" dirty="0">
                <a:highlight>
                  <a:srgbClr val="FFFFFF"/>
                </a:highlight>
                <a:latin typeface="+mn-lt"/>
              </a:rPr>
              <a:t>&lt;/&gt; :</a:t>
            </a:r>
            <a:r>
              <a:rPr lang="en-US" sz="1600" dirty="0">
                <a:solidFill>
                  <a:srgbClr val="000000"/>
                </a:solidFill>
                <a:highlight>
                  <a:srgbClr val="F7F7F7"/>
                </a:highlight>
                <a:latin typeface="Courier New" panose="02070309020205020404" pitchFamily="49" charset="0"/>
              </a:rPr>
              <a:t> </a:t>
            </a:r>
            <a:r>
              <a:rPr lang="en-US" sz="1600" b="0" dirty="0" err="1">
                <a:solidFill>
                  <a:srgbClr val="000000"/>
                </a:solidFill>
                <a:effectLst/>
                <a:highlight>
                  <a:srgbClr val="F7F7F7"/>
                </a:highlight>
                <a:latin typeface="Courier New" panose="02070309020205020404" pitchFamily="49" charset="0"/>
              </a:rPr>
              <a:t>df_clean.nunique</a:t>
            </a:r>
            <a:r>
              <a:rPr lang="en-US" sz="1600" b="0" dirty="0">
                <a:solidFill>
                  <a:srgbClr val="000000"/>
                </a:solidFill>
                <a:effectLst/>
                <a:highlight>
                  <a:srgbClr val="F7F7F7"/>
                </a:highlight>
                <a:latin typeface="Courier New" panose="02070309020205020404" pitchFamily="49" charset="0"/>
              </a:rPr>
              <a:t>()</a:t>
            </a:r>
          </a:p>
          <a:p>
            <a:pPr marL="285750" indent="-285750" algn="l">
              <a:lnSpc>
                <a:spcPct val="150000"/>
              </a:lnSpc>
              <a:buFont typeface="Arial" panose="020B0604020202020204" pitchFamily="34" charset="0"/>
              <a:buChar char="•"/>
            </a:pPr>
            <a:r>
              <a:rPr lang="en-US" sz="1600" b="0" i="0" dirty="0">
                <a:effectLst/>
                <a:highlight>
                  <a:srgbClr val="FFFFFF"/>
                </a:highlight>
                <a:latin typeface="+mn-lt"/>
              </a:rPr>
              <a:t>Single data: </a:t>
            </a:r>
            <a:r>
              <a:rPr lang="en-US" sz="1600" i="1" dirty="0">
                <a:solidFill>
                  <a:srgbClr val="062D7B"/>
                </a:solidFill>
                <a:effectLst/>
                <a:highlight>
                  <a:srgbClr val="FFFFFF"/>
                </a:highlight>
                <a:latin typeface="Courier New" panose="02070309020205020404" pitchFamily="49" charset="0"/>
                <a:cs typeface="Courier New" panose="02070309020205020404" pitchFamily="49" charset="0"/>
              </a:rPr>
              <a:t>EmployeeCount, Over18, </a:t>
            </a:r>
            <a:r>
              <a:rPr lang="en-US" sz="1600" i="1" dirty="0" err="1">
                <a:solidFill>
                  <a:srgbClr val="062D7B"/>
                </a:solidFill>
                <a:effectLst/>
                <a:highlight>
                  <a:srgbClr val="FFFFFF"/>
                </a:highlight>
                <a:latin typeface="Courier New" panose="02070309020205020404" pitchFamily="49" charset="0"/>
                <a:cs typeface="Courier New" panose="02070309020205020404" pitchFamily="49" charset="0"/>
              </a:rPr>
              <a:t>StandardHours</a:t>
            </a:r>
            <a:r>
              <a:rPr lang="en-US" sz="1600" i="1" dirty="0">
                <a:solidFill>
                  <a:srgbClr val="062D7B"/>
                </a:solidFill>
                <a:effectLst/>
                <a:highlight>
                  <a:srgbClr val="FFFFFF"/>
                </a:highlight>
                <a:latin typeface="Courier New" panose="02070309020205020404" pitchFamily="49" charset="0"/>
                <a:cs typeface="Courier New" panose="02070309020205020404" pitchFamily="49" charset="0"/>
              </a:rPr>
              <a:t> </a:t>
            </a:r>
            <a:r>
              <a:rPr lang="en-US" sz="1600" b="0" i="0" dirty="0">
                <a:effectLst/>
                <a:highlight>
                  <a:srgbClr val="FFFFFF"/>
                </a:highlight>
                <a:latin typeface="+mn-lt"/>
              </a:rPr>
              <a:t>are columns that single/same value across all records.</a:t>
            </a:r>
          </a:p>
          <a:p>
            <a:pPr marL="285750" indent="-285750" algn="l">
              <a:lnSpc>
                <a:spcPct val="150000"/>
              </a:lnSpc>
              <a:buFont typeface="Arial" panose="020B0604020202020204" pitchFamily="34" charset="0"/>
              <a:buChar char="•"/>
            </a:pPr>
            <a:r>
              <a:rPr lang="en-US" sz="1600" b="0" i="0" dirty="0">
                <a:effectLst/>
                <a:highlight>
                  <a:srgbClr val="FFFFFF"/>
                </a:highlight>
                <a:latin typeface="+mn-lt"/>
              </a:rPr>
              <a:t>Unique data: </a:t>
            </a:r>
            <a:r>
              <a:rPr lang="en-US" sz="1600" i="1" dirty="0" err="1">
                <a:solidFill>
                  <a:srgbClr val="062D7B"/>
                </a:solidFill>
                <a:effectLst/>
                <a:highlight>
                  <a:srgbClr val="FFFFFF"/>
                </a:highlight>
                <a:latin typeface="Courier New" panose="02070309020205020404" pitchFamily="49" charset="0"/>
                <a:cs typeface="Courier New" panose="02070309020205020404" pitchFamily="49" charset="0"/>
              </a:rPr>
              <a:t>EmployeeNumber</a:t>
            </a:r>
            <a:r>
              <a:rPr lang="en-US" sz="1600" b="0" i="0" dirty="0">
                <a:effectLst/>
                <a:highlight>
                  <a:srgbClr val="FFFFFF"/>
                </a:highlight>
                <a:latin typeface="+mn-lt"/>
              </a:rPr>
              <a:t> is a column whose entire row contains a unique value</a:t>
            </a:r>
          </a:p>
          <a:p>
            <a:pPr marL="285750" indent="-285750" algn="l">
              <a:lnSpc>
                <a:spcPct val="150000"/>
              </a:lnSpc>
              <a:buFont typeface="Arial" panose="020B0604020202020204" pitchFamily="34" charset="0"/>
              <a:buChar char="•"/>
            </a:pPr>
            <a:r>
              <a:rPr lang="en-US" sz="1600" dirty="0">
                <a:highlight>
                  <a:srgbClr val="FFFFFF"/>
                </a:highlight>
                <a:latin typeface="+mn-lt"/>
              </a:rPr>
              <a:t>And hence these columns will not add any value to our analysis and </a:t>
            </a:r>
            <a:r>
              <a:rPr lang="en-US" sz="1600" b="1" dirty="0">
                <a:highlight>
                  <a:srgbClr val="FFFFFF"/>
                </a:highlight>
                <a:latin typeface="+mn-lt"/>
              </a:rPr>
              <a:t>“</a:t>
            </a:r>
            <a:r>
              <a:rPr lang="en-US" sz="1600" b="1" i="1" dirty="0">
                <a:highlight>
                  <a:srgbClr val="FFFFFF"/>
                </a:highlight>
                <a:latin typeface="+mn-lt"/>
              </a:rPr>
              <a:t>can be dropped”</a:t>
            </a:r>
            <a:endParaRPr lang="en-US" sz="1600" b="1" i="1" dirty="0">
              <a:effectLst/>
              <a:highlight>
                <a:srgbClr val="FFFFFF"/>
              </a:highlight>
              <a:latin typeface="+mn-lt"/>
            </a:endParaRPr>
          </a:p>
          <a:p>
            <a:pPr algn="l">
              <a:lnSpc>
                <a:spcPct val="150000"/>
              </a:lnSpc>
            </a:pPr>
            <a:endParaRPr lang="en-US" sz="1600" b="0" i="0" dirty="0">
              <a:effectLst/>
              <a:highlight>
                <a:srgbClr val="FFFFFF"/>
              </a:highlight>
              <a:latin typeface="+mn-lt"/>
            </a:endParaRPr>
          </a:p>
          <a:p>
            <a:pPr>
              <a:lnSpc>
                <a:spcPct val="150000"/>
              </a:lnSpc>
            </a:pPr>
            <a:r>
              <a:rPr lang="en-US" sz="1600" b="1" i="0" dirty="0">
                <a:solidFill>
                  <a:srgbClr val="212121"/>
                </a:solidFill>
                <a:effectLst/>
                <a:highlight>
                  <a:srgbClr val="FFFFFF"/>
                </a:highlight>
                <a:latin typeface="Roboto" panose="02000000000000000000" pitchFamily="2" charset="0"/>
              </a:rPr>
              <a:t>Handling Missing Data:</a:t>
            </a:r>
          </a:p>
          <a:p>
            <a:pPr marL="285750" indent="-285750">
              <a:lnSpc>
                <a:spcPct val="150000"/>
              </a:lnSpc>
              <a:buFont typeface="Arial" panose="020B0604020202020204" pitchFamily="34" charset="0"/>
              <a:buChar char="•"/>
            </a:pPr>
            <a:r>
              <a:rPr lang="en-US" sz="1600" dirty="0">
                <a:highlight>
                  <a:srgbClr val="FFFFFF"/>
                </a:highlight>
                <a:latin typeface="+mn-lt"/>
              </a:rPr>
              <a:t>&lt;/&gt; :</a:t>
            </a:r>
            <a:r>
              <a:rPr lang="en-US" sz="1600" dirty="0">
                <a:solidFill>
                  <a:srgbClr val="000000"/>
                </a:solidFill>
                <a:highlight>
                  <a:srgbClr val="F7F7F7"/>
                </a:highlight>
                <a:latin typeface="Courier New" panose="02070309020205020404" pitchFamily="49" charset="0"/>
              </a:rPr>
              <a:t> </a:t>
            </a:r>
            <a:r>
              <a:rPr lang="en-US" sz="1600" b="0" dirty="0" err="1">
                <a:solidFill>
                  <a:srgbClr val="000000"/>
                </a:solidFill>
                <a:effectLst/>
                <a:highlight>
                  <a:srgbClr val="F7F7F7"/>
                </a:highlight>
                <a:latin typeface="Courier New" panose="02070309020205020404" pitchFamily="49" charset="0"/>
              </a:rPr>
              <a:t>df_clean.isnull</a:t>
            </a:r>
            <a:r>
              <a:rPr lang="en-US" sz="1600" b="0" dirty="0">
                <a:solidFill>
                  <a:srgbClr val="000000"/>
                </a:solidFill>
                <a:effectLst/>
                <a:highlight>
                  <a:srgbClr val="F7F7F7"/>
                </a:highlight>
                <a:latin typeface="Courier New" panose="02070309020205020404" pitchFamily="49" charset="0"/>
              </a:rPr>
              <a:t>().sum()</a:t>
            </a:r>
          </a:p>
          <a:p>
            <a:pPr marL="285750" indent="-285750" algn="l">
              <a:lnSpc>
                <a:spcPct val="150000"/>
              </a:lnSpc>
              <a:buFont typeface="Arial" panose="020B0604020202020204" pitchFamily="34" charset="0"/>
              <a:buChar char="•"/>
            </a:pPr>
            <a:r>
              <a:rPr lang="en-US" sz="1600" b="0" i="0" dirty="0">
                <a:solidFill>
                  <a:srgbClr val="212121"/>
                </a:solidFill>
                <a:effectLst/>
                <a:highlight>
                  <a:srgbClr val="FFFFFF"/>
                </a:highlight>
                <a:latin typeface="Roboto" panose="02000000000000000000" pitchFamily="2" charset="0"/>
              </a:rPr>
              <a:t>There is “</a:t>
            </a:r>
            <a:r>
              <a:rPr lang="en-US" sz="1600" b="1" i="1" dirty="0">
                <a:solidFill>
                  <a:srgbClr val="212121"/>
                </a:solidFill>
                <a:effectLst/>
                <a:highlight>
                  <a:srgbClr val="FFFFFF"/>
                </a:highlight>
                <a:latin typeface="Roboto" panose="02000000000000000000" pitchFamily="2" charset="0"/>
              </a:rPr>
              <a:t>no empty (NULL) data” </a:t>
            </a:r>
            <a:r>
              <a:rPr lang="en-US" sz="1600" b="0" i="0" dirty="0">
                <a:solidFill>
                  <a:srgbClr val="212121"/>
                </a:solidFill>
                <a:effectLst/>
                <a:highlight>
                  <a:srgbClr val="FFFFFF"/>
                </a:highlight>
                <a:latin typeface="Roboto" panose="02000000000000000000" pitchFamily="2" charset="0"/>
              </a:rPr>
              <a:t>in any column in the data frame</a:t>
            </a:r>
          </a:p>
          <a:p>
            <a:pPr algn="l">
              <a:lnSpc>
                <a:spcPct val="150000"/>
              </a:lnSpc>
            </a:pPr>
            <a:endParaRPr lang="en-US" sz="1600" b="0" i="0" dirty="0">
              <a:effectLst/>
              <a:highlight>
                <a:srgbClr val="FFFFFF"/>
              </a:highlight>
              <a:latin typeface="+mn-lt"/>
            </a:endParaRPr>
          </a:p>
          <a:p>
            <a:pPr>
              <a:lnSpc>
                <a:spcPct val="150000"/>
              </a:lnSpc>
            </a:pPr>
            <a:r>
              <a:rPr lang="en-US" sz="1600" b="1" i="0" dirty="0">
                <a:solidFill>
                  <a:srgbClr val="212121"/>
                </a:solidFill>
                <a:effectLst/>
                <a:highlight>
                  <a:srgbClr val="FFFFFF"/>
                </a:highlight>
                <a:latin typeface="Roboto" panose="02000000000000000000" pitchFamily="2" charset="0"/>
              </a:rPr>
              <a:t>Handling Duplicated Data:</a:t>
            </a:r>
          </a:p>
          <a:p>
            <a:pPr marL="285750" indent="-285750">
              <a:lnSpc>
                <a:spcPct val="150000"/>
              </a:lnSpc>
              <a:buFont typeface="Arial" panose="020B0604020202020204" pitchFamily="34" charset="0"/>
              <a:buChar char="•"/>
            </a:pPr>
            <a:r>
              <a:rPr lang="en-US" sz="1600" dirty="0">
                <a:highlight>
                  <a:srgbClr val="FFFFFF"/>
                </a:highlight>
                <a:latin typeface="+mn-lt"/>
              </a:rPr>
              <a:t>&lt;/&gt; :</a:t>
            </a:r>
            <a:r>
              <a:rPr lang="en-US" sz="1600" dirty="0">
                <a:solidFill>
                  <a:srgbClr val="000000"/>
                </a:solidFill>
                <a:highlight>
                  <a:srgbClr val="F7F7F7"/>
                </a:highlight>
                <a:latin typeface="Courier New" panose="02070309020205020404" pitchFamily="49" charset="0"/>
              </a:rPr>
              <a:t> </a:t>
            </a:r>
            <a:r>
              <a:rPr lang="en-US" sz="1600" b="0" dirty="0" err="1">
                <a:solidFill>
                  <a:srgbClr val="000000"/>
                </a:solidFill>
                <a:effectLst/>
                <a:highlight>
                  <a:srgbClr val="F7F7F7"/>
                </a:highlight>
                <a:latin typeface="Courier New" panose="02070309020205020404" pitchFamily="49" charset="0"/>
              </a:rPr>
              <a:t>df_clean.duplicated</a:t>
            </a:r>
            <a:r>
              <a:rPr lang="en-US" sz="1600" b="0" dirty="0">
                <a:solidFill>
                  <a:srgbClr val="000000"/>
                </a:solidFill>
                <a:effectLst/>
                <a:highlight>
                  <a:srgbClr val="F7F7F7"/>
                </a:highlight>
                <a:latin typeface="Courier New" panose="02070309020205020404" pitchFamily="49" charset="0"/>
              </a:rPr>
              <a:t>().sum()</a:t>
            </a:r>
          </a:p>
          <a:p>
            <a:pPr marL="285750" indent="-285750">
              <a:lnSpc>
                <a:spcPct val="150000"/>
              </a:lnSpc>
              <a:buFont typeface="Arial" panose="020B0604020202020204" pitchFamily="34" charset="0"/>
              <a:buChar char="•"/>
            </a:pPr>
            <a:r>
              <a:rPr lang="en-US" sz="1600" b="0" i="0" dirty="0">
                <a:solidFill>
                  <a:srgbClr val="212121"/>
                </a:solidFill>
                <a:effectLst/>
                <a:highlight>
                  <a:srgbClr val="FFFFFF"/>
                </a:highlight>
                <a:latin typeface="Roboto" panose="02000000000000000000" pitchFamily="2" charset="0"/>
              </a:rPr>
              <a:t>There are “</a:t>
            </a:r>
            <a:r>
              <a:rPr lang="en-US" sz="1600" b="1" i="1" dirty="0">
                <a:solidFill>
                  <a:srgbClr val="212121"/>
                </a:solidFill>
                <a:effectLst/>
                <a:highlight>
                  <a:srgbClr val="FFFFFF"/>
                </a:highlight>
                <a:latin typeface="Roboto" panose="02000000000000000000" pitchFamily="2" charset="0"/>
              </a:rPr>
              <a:t>no duplicates” </a:t>
            </a:r>
            <a:r>
              <a:rPr lang="en-US" sz="1600" b="0" i="0" dirty="0">
                <a:solidFill>
                  <a:srgbClr val="212121"/>
                </a:solidFill>
                <a:effectLst/>
                <a:highlight>
                  <a:srgbClr val="FFFFFF"/>
                </a:highlight>
                <a:latin typeface="Roboto" panose="02000000000000000000" pitchFamily="2" charset="0"/>
              </a:rPr>
              <a:t>in any of the column</a:t>
            </a:r>
          </a:p>
        </p:txBody>
      </p:sp>
    </p:spTree>
    <p:custDataLst>
      <p:tags r:id="rId1"/>
    </p:custDataLst>
    <p:extLst>
      <p:ext uri="{BB962C8B-B14F-4D97-AF65-F5344CB8AC3E}">
        <p14:creationId xmlns:p14="http://schemas.microsoft.com/office/powerpoint/2010/main" val="485052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149C-B6CB-4D91-850F-88334702BC90}"/>
              </a:ext>
            </a:extLst>
          </p:cNvPr>
          <p:cNvSpPr>
            <a:spLocks noGrp="1"/>
          </p:cNvSpPr>
          <p:nvPr>
            <p:ph type="title"/>
          </p:nvPr>
        </p:nvSpPr>
        <p:spPr/>
        <p:txBody>
          <a:bodyPr/>
          <a:lstStyle/>
          <a:p>
            <a:r>
              <a:rPr lang="en-GB" dirty="0"/>
              <a:t>Scrubbing Data (continued)</a:t>
            </a:r>
          </a:p>
        </p:txBody>
      </p:sp>
      <p:sp>
        <p:nvSpPr>
          <p:cNvPr id="3" name="TextBox 2">
            <a:extLst>
              <a:ext uri="{FF2B5EF4-FFF2-40B4-BE49-F238E27FC236}">
                <a16:creationId xmlns:a16="http://schemas.microsoft.com/office/drawing/2014/main" id="{DF52813B-B938-E0FD-4EF9-23F915B2561E}"/>
              </a:ext>
            </a:extLst>
          </p:cNvPr>
          <p:cNvSpPr txBox="1"/>
          <p:nvPr/>
        </p:nvSpPr>
        <p:spPr>
          <a:xfrm>
            <a:off x="304800" y="1057925"/>
            <a:ext cx="4094480" cy="5711628"/>
          </a:xfrm>
          <a:prstGeom prst="rect">
            <a:avLst/>
          </a:prstGeom>
          <a:noFill/>
        </p:spPr>
        <p:txBody>
          <a:bodyPr wrap="square">
            <a:spAutoFit/>
          </a:bodyPr>
          <a:lstStyle/>
          <a:p>
            <a:pPr>
              <a:lnSpc>
                <a:spcPts val="2000"/>
              </a:lnSpc>
            </a:pPr>
            <a:r>
              <a:rPr lang="en-US" sz="1400" b="1" i="0" dirty="0">
                <a:solidFill>
                  <a:srgbClr val="212121"/>
                </a:solidFill>
                <a:effectLst/>
                <a:highlight>
                  <a:srgbClr val="FFFFFF"/>
                </a:highlight>
                <a:latin typeface="Roboto" panose="02000000000000000000" pitchFamily="2" charset="0"/>
              </a:rPr>
              <a:t>Handling Outliers:</a:t>
            </a:r>
          </a:p>
          <a:p>
            <a:pPr marL="285750" indent="-285750" algn="l">
              <a:lnSpc>
                <a:spcPts val="2000"/>
              </a:lnSpc>
              <a:buFont typeface="Arial" panose="020B0604020202020204" pitchFamily="34" charset="0"/>
              <a:buChar char="•"/>
            </a:pPr>
            <a:r>
              <a:rPr lang="en-US" sz="1400" b="0" i="0" dirty="0">
                <a:effectLst/>
                <a:highlight>
                  <a:srgbClr val="FFFFFF"/>
                </a:highlight>
                <a:latin typeface="+mn-lt"/>
              </a:rPr>
              <a:t>To identify the outliers in the data, </a:t>
            </a:r>
            <a:r>
              <a:rPr lang="en-US" sz="1400" dirty="0">
                <a:highlight>
                  <a:srgbClr val="FFFFFF"/>
                </a:highlight>
                <a:latin typeface="+mn-lt"/>
              </a:rPr>
              <a:t>the box plots are used.</a:t>
            </a:r>
          </a:p>
          <a:p>
            <a:pPr marL="285750" indent="-285750" algn="l">
              <a:lnSpc>
                <a:spcPts val="2000"/>
              </a:lnSpc>
              <a:buFont typeface="Arial" panose="020B0604020202020204" pitchFamily="34" charset="0"/>
              <a:buChar char="•"/>
            </a:pPr>
            <a:endParaRPr lang="en-US" sz="1400" dirty="0">
              <a:highlight>
                <a:srgbClr val="FFFFFF"/>
              </a:highlight>
              <a:latin typeface="+mn-lt"/>
            </a:endParaRPr>
          </a:p>
          <a:p>
            <a:pPr marL="285750" indent="-285750" algn="l">
              <a:lnSpc>
                <a:spcPts val="2000"/>
              </a:lnSpc>
              <a:buFont typeface="Arial" panose="020B0604020202020204" pitchFamily="34" charset="0"/>
              <a:buChar char="•"/>
            </a:pPr>
            <a:r>
              <a:rPr lang="en-US" sz="1400" dirty="0">
                <a:highlight>
                  <a:srgbClr val="FFFFFF"/>
                </a:highlight>
                <a:latin typeface="+mn-lt"/>
              </a:rPr>
              <a:t>Based on the </a:t>
            </a:r>
            <a:r>
              <a:rPr lang="en-US" sz="1400" b="1" dirty="0">
                <a:highlight>
                  <a:srgbClr val="FFFFFF"/>
                </a:highlight>
                <a:latin typeface="+mn-lt"/>
              </a:rPr>
              <a:t>boxplots</a:t>
            </a:r>
            <a:r>
              <a:rPr lang="en-US" sz="1400" dirty="0">
                <a:highlight>
                  <a:srgbClr val="FFFFFF"/>
                </a:highlight>
                <a:latin typeface="+mn-lt"/>
              </a:rPr>
              <a:t>, we can see that t</a:t>
            </a:r>
            <a:r>
              <a:rPr lang="en-US" sz="1400" b="0" i="0" dirty="0">
                <a:effectLst/>
                <a:highlight>
                  <a:srgbClr val="FFFFFF"/>
                </a:highlight>
                <a:latin typeface="+mn-lt"/>
              </a:rPr>
              <a:t>here are outliers in the following columns:</a:t>
            </a:r>
          </a:p>
          <a:p>
            <a:pPr marL="742950" lvl="1" indent="-285750">
              <a:lnSpc>
                <a:spcPts val="2000"/>
              </a:lnSpc>
              <a:buFont typeface="Arial" panose="020B0604020202020204" pitchFamily="34" charset="0"/>
              <a:buChar char="•"/>
            </a:pPr>
            <a:r>
              <a:rPr lang="en-US" sz="1400" i="1" dirty="0" err="1">
                <a:solidFill>
                  <a:srgbClr val="062D7B"/>
                </a:solidFill>
                <a:effectLst/>
                <a:highlight>
                  <a:srgbClr val="FFFFFF"/>
                </a:highlight>
                <a:latin typeface="Courier New" panose="02070309020205020404" pitchFamily="49" charset="0"/>
                <a:cs typeface="Courier New" panose="02070309020205020404" pitchFamily="49" charset="0"/>
              </a:rPr>
              <a:t>TotalWorkingYears</a:t>
            </a:r>
            <a:endParaRPr lang="en-US" sz="1400" i="1" dirty="0">
              <a:solidFill>
                <a:srgbClr val="062D7B"/>
              </a:solidFill>
              <a:effectLst/>
              <a:highlight>
                <a:srgbClr val="FFFFFF"/>
              </a:highlight>
              <a:latin typeface="Courier New" panose="02070309020205020404" pitchFamily="49" charset="0"/>
              <a:cs typeface="Courier New" panose="02070309020205020404" pitchFamily="49" charset="0"/>
            </a:endParaRPr>
          </a:p>
          <a:p>
            <a:pPr marL="742950" lvl="1" indent="-285750">
              <a:lnSpc>
                <a:spcPts val="2000"/>
              </a:lnSpc>
              <a:buFont typeface="Arial" panose="020B0604020202020204" pitchFamily="34" charset="0"/>
              <a:buChar char="•"/>
            </a:pPr>
            <a:r>
              <a:rPr lang="en-US" sz="1400" i="1" dirty="0" err="1">
                <a:solidFill>
                  <a:srgbClr val="062D7B"/>
                </a:solidFill>
                <a:effectLst/>
                <a:highlight>
                  <a:srgbClr val="FFFFFF"/>
                </a:highlight>
                <a:latin typeface="Courier New" panose="02070309020205020404" pitchFamily="49" charset="0"/>
                <a:cs typeface="Courier New" panose="02070309020205020404" pitchFamily="49" charset="0"/>
              </a:rPr>
              <a:t>TrainingTimesLastYear</a:t>
            </a:r>
            <a:endParaRPr lang="en-US" sz="1400" i="1" dirty="0">
              <a:solidFill>
                <a:srgbClr val="062D7B"/>
              </a:solidFill>
              <a:effectLst/>
              <a:highlight>
                <a:srgbClr val="FFFFFF"/>
              </a:highlight>
              <a:latin typeface="Courier New" panose="02070309020205020404" pitchFamily="49" charset="0"/>
              <a:cs typeface="Courier New" panose="02070309020205020404" pitchFamily="49" charset="0"/>
            </a:endParaRPr>
          </a:p>
          <a:p>
            <a:pPr marL="742950" lvl="1" indent="-285750">
              <a:lnSpc>
                <a:spcPts val="2000"/>
              </a:lnSpc>
              <a:buFont typeface="Arial" panose="020B0604020202020204" pitchFamily="34" charset="0"/>
              <a:buChar char="•"/>
            </a:pPr>
            <a:r>
              <a:rPr lang="en-US" sz="1400" i="1" dirty="0" err="1">
                <a:solidFill>
                  <a:srgbClr val="062D7B"/>
                </a:solidFill>
                <a:effectLst/>
                <a:highlight>
                  <a:srgbClr val="FFFFFF"/>
                </a:highlight>
                <a:latin typeface="Courier New" panose="02070309020205020404" pitchFamily="49" charset="0"/>
                <a:cs typeface="Courier New" panose="02070309020205020404" pitchFamily="49" charset="0"/>
              </a:rPr>
              <a:t>YearsAtCompany</a:t>
            </a:r>
            <a:endParaRPr lang="en-US" sz="1400" i="1" dirty="0">
              <a:solidFill>
                <a:srgbClr val="062D7B"/>
              </a:solidFill>
              <a:effectLst/>
              <a:highlight>
                <a:srgbClr val="FFFFFF"/>
              </a:highlight>
              <a:latin typeface="Courier New" panose="02070309020205020404" pitchFamily="49" charset="0"/>
              <a:cs typeface="Courier New" panose="02070309020205020404" pitchFamily="49" charset="0"/>
            </a:endParaRPr>
          </a:p>
          <a:p>
            <a:pPr marL="742950" lvl="1" indent="-285750">
              <a:lnSpc>
                <a:spcPts val="2000"/>
              </a:lnSpc>
              <a:buFont typeface="Arial" panose="020B0604020202020204" pitchFamily="34" charset="0"/>
              <a:buChar char="•"/>
            </a:pPr>
            <a:r>
              <a:rPr lang="en-US" sz="1400" i="1" dirty="0" err="1">
                <a:solidFill>
                  <a:srgbClr val="062D7B"/>
                </a:solidFill>
                <a:effectLst/>
                <a:highlight>
                  <a:srgbClr val="FFFFFF"/>
                </a:highlight>
                <a:latin typeface="Courier New" panose="02070309020205020404" pitchFamily="49" charset="0"/>
                <a:cs typeface="Courier New" panose="02070309020205020404" pitchFamily="49" charset="0"/>
              </a:rPr>
              <a:t>YearsInCurrentRole</a:t>
            </a:r>
            <a:endParaRPr lang="en-US" sz="1400" i="1" dirty="0">
              <a:solidFill>
                <a:srgbClr val="062D7B"/>
              </a:solidFill>
              <a:effectLst/>
              <a:highlight>
                <a:srgbClr val="FFFFFF"/>
              </a:highlight>
              <a:latin typeface="Courier New" panose="02070309020205020404" pitchFamily="49" charset="0"/>
              <a:cs typeface="Courier New" panose="02070309020205020404" pitchFamily="49" charset="0"/>
            </a:endParaRPr>
          </a:p>
          <a:p>
            <a:pPr marL="742950" lvl="1" indent="-285750">
              <a:lnSpc>
                <a:spcPts val="2000"/>
              </a:lnSpc>
              <a:buFont typeface="Arial" panose="020B0604020202020204" pitchFamily="34" charset="0"/>
              <a:buChar char="•"/>
            </a:pPr>
            <a:r>
              <a:rPr lang="en-US" sz="1400" i="1" dirty="0" err="1">
                <a:solidFill>
                  <a:srgbClr val="062D7B"/>
                </a:solidFill>
                <a:effectLst/>
                <a:highlight>
                  <a:srgbClr val="FFFFFF"/>
                </a:highlight>
                <a:latin typeface="Courier New" panose="02070309020205020404" pitchFamily="49" charset="0"/>
                <a:cs typeface="Courier New" panose="02070309020205020404" pitchFamily="49" charset="0"/>
              </a:rPr>
              <a:t>YearsSinceLastPromotion</a:t>
            </a:r>
            <a:endParaRPr lang="en-US" sz="1400" i="1" dirty="0">
              <a:solidFill>
                <a:srgbClr val="062D7B"/>
              </a:solidFill>
              <a:effectLst/>
              <a:highlight>
                <a:srgbClr val="FFFFFF"/>
              </a:highlight>
              <a:latin typeface="Courier New" panose="02070309020205020404" pitchFamily="49" charset="0"/>
              <a:cs typeface="Courier New" panose="02070309020205020404" pitchFamily="49" charset="0"/>
            </a:endParaRPr>
          </a:p>
          <a:p>
            <a:pPr marL="742950" lvl="1" indent="-285750">
              <a:lnSpc>
                <a:spcPts val="2000"/>
              </a:lnSpc>
              <a:buFont typeface="Arial" panose="020B0604020202020204" pitchFamily="34" charset="0"/>
              <a:buChar char="•"/>
            </a:pPr>
            <a:r>
              <a:rPr lang="en-US" sz="1400" i="1" dirty="0" err="1">
                <a:solidFill>
                  <a:srgbClr val="062D7B"/>
                </a:solidFill>
                <a:effectLst/>
                <a:highlight>
                  <a:srgbClr val="FFFFFF"/>
                </a:highlight>
                <a:latin typeface="Courier New" panose="02070309020205020404" pitchFamily="49" charset="0"/>
                <a:cs typeface="Courier New" panose="02070309020205020404" pitchFamily="49" charset="0"/>
              </a:rPr>
              <a:t>YearsWithCurrManager</a:t>
            </a:r>
            <a:endParaRPr lang="en-US" sz="1400" i="1" dirty="0">
              <a:solidFill>
                <a:srgbClr val="062D7B"/>
              </a:solidFill>
              <a:effectLst/>
              <a:highlight>
                <a:srgbClr val="FFFFFF"/>
              </a:highlight>
              <a:latin typeface="Courier New" panose="02070309020205020404" pitchFamily="49" charset="0"/>
              <a:cs typeface="Courier New" panose="02070309020205020404" pitchFamily="49" charset="0"/>
            </a:endParaRPr>
          </a:p>
          <a:p>
            <a:pPr marL="742950" lvl="1" indent="-285750">
              <a:lnSpc>
                <a:spcPts val="2000"/>
              </a:lnSpc>
              <a:buFont typeface="Arial" panose="020B0604020202020204" pitchFamily="34" charset="0"/>
              <a:buChar char="•"/>
            </a:pPr>
            <a:r>
              <a:rPr lang="en-US" sz="1400" i="1" dirty="0">
                <a:solidFill>
                  <a:srgbClr val="062D7B"/>
                </a:solidFill>
                <a:effectLst/>
                <a:highlight>
                  <a:srgbClr val="FFFFFF"/>
                </a:highlight>
                <a:latin typeface="Courier New" panose="02070309020205020404" pitchFamily="49" charset="0"/>
                <a:cs typeface="Courier New" panose="02070309020205020404" pitchFamily="49" charset="0"/>
              </a:rPr>
              <a:t>MonthlyIncome</a:t>
            </a:r>
          </a:p>
          <a:p>
            <a:pPr marL="742950" lvl="1" indent="-285750">
              <a:lnSpc>
                <a:spcPts val="2000"/>
              </a:lnSpc>
              <a:buFont typeface="Arial" panose="020B0604020202020204" pitchFamily="34" charset="0"/>
              <a:buChar char="•"/>
            </a:pPr>
            <a:endParaRPr lang="en-US" sz="1400" b="1" dirty="0">
              <a:solidFill>
                <a:srgbClr val="062D7B"/>
              </a:solidFill>
              <a:highlight>
                <a:srgbClr val="FFFFFF"/>
              </a:highlight>
              <a:latin typeface="Courier New" panose="02070309020205020404" pitchFamily="49" charset="0"/>
              <a:cs typeface="Courier New" panose="02070309020205020404" pitchFamily="49" charset="0"/>
            </a:endParaRPr>
          </a:p>
          <a:p>
            <a:pPr marL="285750" indent="-285750">
              <a:lnSpc>
                <a:spcPts val="2000"/>
              </a:lnSpc>
              <a:buFont typeface="Arial" panose="020B0604020202020204" pitchFamily="34" charset="0"/>
              <a:buChar char="•"/>
            </a:pPr>
            <a:r>
              <a:rPr lang="en-US" sz="1400" dirty="0">
                <a:highlight>
                  <a:srgbClr val="FFFFFF"/>
                </a:highlight>
                <a:latin typeface="+mn-lt"/>
              </a:rPr>
              <a:t>The outliers in the data are removed using </a:t>
            </a:r>
            <a:r>
              <a:rPr lang="en-US" sz="1400" b="1" dirty="0">
                <a:highlight>
                  <a:srgbClr val="FFFFFF"/>
                </a:highlight>
                <a:latin typeface="+mn-lt"/>
              </a:rPr>
              <a:t>Z-Score method</a:t>
            </a:r>
            <a:r>
              <a:rPr lang="en-US" sz="1400" dirty="0">
                <a:highlight>
                  <a:srgbClr val="FFFFFF"/>
                </a:highlight>
                <a:latin typeface="+mn-lt"/>
              </a:rPr>
              <a:t>:</a:t>
            </a:r>
          </a:p>
          <a:p>
            <a:pPr marL="742950" lvl="1" indent="-285750">
              <a:lnSpc>
                <a:spcPts val="2000"/>
              </a:lnSpc>
              <a:buFont typeface="Arial" panose="020B0604020202020204" pitchFamily="34" charset="0"/>
              <a:buChar char="•"/>
            </a:pPr>
            <a:r>
              <a:rPr lang="en-US" sz="1400" dirty="0">
                <a:highlight>
                  <a:srgbClr val="FFFFFF"/>
                </a:highlight>
                <a:latin typeface="+mn-lt"/>
              </a:rPr>
              <a:t>Calculated the absolute z-score</a:t>
            </a:r>
          </a:p>
          <a:p>
            <a:pPr marL="742950" lvl="1" indent="-285750">
              <a:lnSpc>
                <a:spcPts val="2000"/>
              </a:lnSpc>
              <a:buFont typeface="Arial" panose="020B0604020202020204" pitchFamily="34" charset="0"/>
              <a:buChar char="•"/>
            </a:pPr>
            <a:r>
              <a:rPr lang="en-US" sz="1400" dirty="0">
                <a:highlight>
                  <a:srgbClr val="FFFFFF"/>
                </a:highlight>
                <a:latin typeface="+mn-lt"/>
              </a:rPr>
              <a:t>Kept &lt;3 absolute z-scores</a:t>
            </a:r>
          </a:p>
          <a:p>
            <a:pPr marL="742950" lvl="1" indent="-285750">
              <a:lnSpc>
                <a:spcPts val="2000"/>
              </a:lnSpc>
              <a:buFont typeface="Arial" panose="020B0604020202020204" pitchFamily="34" charset="0"/>
              <a:buChar char="•"/>
            </a:pPr>
            <a:r>
              <a:rPr lang="en-US" sz="1400" dirty="0">
                <a:highlight>
                  <a:srgbClr val="FFFFFF"/>
                </a:highlight>
                <a:latin typeface="+mn-lt"/>
              </a:rPr>
              <a:t>Filtered out records whose Z-Scores are below 3</a:t>
            </a:r>
          </a:p>
          <a:p>
            <a:pPr marL="742950" lvl="1" indent="-285750">
              <a:lnSpc>
                <a:spcPts val="2000"/>
              </a:lnSpc>
              <a:buFont typeface="Arial" panose="020B0604020202020204" pitchFamily="34" charset="0"/>
              <a:buChar char="•"/>
            </a:pPr>
            <a:endParaRPr lang="en-US" sz="1400" b="1" dirty="0">
              <a:solidFill>
                <a:srgbClr val="062D7B"/>
              </a:solidFill>
              <a:highlight>
                <a:srgbClr val="FFFFFF"/>
              </a:highlight>
              <a:latin typeface="Courier New" panose="02070309020205020404" pitchFamily="49" charset="0"/>
              <a:cs typeface="Courier New" panose="02070309020205020404" pitchFamily="49" charset="0"/>
            </a:endParaRPr>
          </a:p>
          <a:p>
            <a:pPr marL="285750" indent="-285750">
              <a:lnSpc>
                <a:spcPts val="2000"/>
              </a:lnSpc>
              <a:buFont typeface="Arial" panose="020B0604020202020204" pitchFamily="34" charset="0"/>
              <a:buChar char="•"/>
            </a:pPr>
            <a:r>
              <a:rPr lang="en-US" sz="1400" dirty="0">
                <a:highlight>
                  <a:srgbClr val="FFFFFF"/>
                </a:highlight>
                <a:latin typeface="+mn-lt"/>
              </a:rPr>
              <a:t>Number of rows after removing outliers: </a:t>
            </a:r>
            <a:r>
              <a:rPr lang="en-US" sz="1400" b="1" dirty="0">
                <a:highlight>
                  <a:srgbClr val="FFFFFF"/>
                </a:highlight>
                <a:latin typeface="+mn-lt"/>
              </a:rPr>
              <a:t>1387</a:t>
            </a:r>
          </a:p>
        </p:txBody>
      </p:sp>
      <p:pic>
        <p:nvPicPr>
          <p:cNvPr id="1026" name="Picture 2">
            <a:extLst>
              <a:ext uri="{FF2B5EF4-FFF2-40B4-BE49-F238E27FC236}">
                <a16:creationId xmlns:a16="http://schemas.microsoft.com/office/drawing/2014/main" id="{FD7B454F-0D11-709A-F2D5-E936AB1B142B}"/>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t="19662"/>
          <a:stretch/>
        </p:blipFill>
        <p:spPr bwMode="auto">
          <a:xfrm>
            <a:off x="4755832" y="1813418"/>
            <a:ext cx="7248478" cy="17629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2E25A9-3D11-E43E-8D31-0E671595D745}"/>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t="18373"/>
          <a:stretch/>
        </p:blipFill>
        <p:spPr bwMode="auto">
          <a:xfrm>
            <a:off x="4800815" y="4145281"/>
            <a:ext cx="7134009" cy="17629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653A2A-C031-BFD5-49A4-1C59F7A0AAEE}"/>
              </a:ext>
            </a:extLst>
          </p:cNvPr>
          <p:cNvSpPr txBox="1"/>
          <p:nvPr/>
        </p:nvSpPr>
        <p:spPr>
          <a:xfrm>
            <a:off x="7409292" y="1429744"/>
            <a:ext cx="2048959" cy="276999"/>
          </a:xfrm>
          <a:prstGeom prst="rect">
            <a:avLst/>
          </a:prstGeom>
          <a:noFill/>
        </p:spPr>
        <p:txBody>
          <a:bodyPr wrap="none" rtlCol="0">
            <a:spAutoFit/>
          </a:bodyPr>
          <a:lstStyle/>
          <a:p>
            <a:r>
              <a:rPr lang="en-US" sz="1200" dirty="0">
                <a:latin typeface="+mn-lt"/>
              </a:rPr>
              <a:t>Before Removing Outliers </a:t>
            </a:r>
            <a:r>
              <a:rPr lang="en-US" sz="1000" b="0" i="0" dirty="0">
                <a:solidFill>
                  <a:srgbClr val="000000"/>
                </a:solidFill>
                <a:effectLst/>
                <a:latin typeface="Times"/>
              </a:rPr>
              <a:t>↓</a:t>
            </a:r>
            <a:endParaRPr lang="en-US" sz="1200" dirty="0">
              <a:latin typeface="+mn-lt"/>
            </a:endParaRPr>
          </a:p>
        </p:txBody>
      </p:sp>
      <p:sp>
        <p:nvSpPr>
          <p:cNvPr id="6" name="TextBox 5">
            <a:extLst>
              <a:ext uri="{FF2B5EF4-FFF2-40B4-BE49-F238E27FC236}">
                <a16:creationId xmlns:a16="http://schemas.microsoft.com/office/drawing/2014/main" id="{88B09434-124E-C564-485E-9CBDC37E405F}"/>
              </a:ext>
            </a:extLst>
          </p:cNvPr>
          <p:cNvSpPr txBox="1"/>
          <p:nvPr/>
        </p:nvSpPr>
        <p:spPr>
          <a:xfrm>
            <a:off x="7535929" y="6096925"/>
            <a:ext cx="1922321" cy="276999"/>
          </a:xfrm>
          <a:prstGeom prst="rect">
            <a:avLst/>
          </a:prstGeom>
          <a:noFill/>
        </p:spPr>
        <p:txBody>
          <a:bodyPr wrap="none" rtlCol="0">
            <a:spAutoFit/>
          </a:bodyPr>
          <a:lstStyle/>
          <a:p>
            <a:r>
              <a:rPr lang="en-US" sz="1200" dirty="0">
                <a:latin typeface="+mn-lt"/>
              </a:rPr>
              <a:t>After Removing Outliers </a:t>
            </a:r>
            <a:r>
              <a:rPr lang="en-US" sz="1000" b="0" i="0" dirty="0">
                <a:solidFill>
                  <a:srgbClr val="000000"/>
                </a:solidFill>
                <a:effectLst/>
                <a:latin typeface="Times"/>
              </a:rPr>
              <a:t>↑</a:t>
            </a:r>
            <a:endParaRPr lang="en-US" sz="1200" dirty="0">
              <a:latin typeface="+mn-lt"/>
            </a:endParaRPr>
          </a:p>
        </p:txBody>
      </p:sp>
    </p:spTree>
    <p:custDataLst>
      <p:tags r:id="rId1"/>
    </p:custDataLst>
    <p:extLst>
      <p:ext uri="{BB962C8B-B14F-4D97-AF65-F5344CB8AC3E}">
        <p14:creationId xmlns:p14="http://schemas.microsoft.com/office/powerpoint/2010/main" val="7512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1B20-EA67-6A3A-192B-1720829C173B}"/>
              </a:ext>
            </a:extLst>
          </p:cNvPr>
          <p:cNvSpPr>
            <a:spLocks noGrp="1"/>
          </p:cNvSpPr>
          <p:nvPr>
            <p:ph type="title"/>
          </p:nvPr>
        </p:nvSpPr>
        <p:spPr/>
        <p:txBody>
          <a:bodyPr/>
          <a:lstStyle/>
          <a:p>
            <a:r>
              <a:rPr lang="en-GB" dirty="0"/>
              <a:t>Exploring Data (Descriptive Analytics)</a:t>
            </a:r>
            <a:endParaRPr lang="en-US" dirty="0"/>
          </a:p>
        </p:txBody>
      </p:sp>
      <p:sp>
        <p:nvSpPr>
          <p:cNvPr id="8" name="TextBox 7">
            <a:extLst>
              <a:ext uri="{FF2B5EF4-FFF2-40B4-BE49-F238E27FC236}">
                <a16:creationId xmlns:a16="http://schemas.microsoft.com/office/drawing/2014/main" id="{8D849022-9DDD-4EF8-36C6-55ED002BC7D0}"/>
              </a:ext>
            </a:extLst>
          </p:cNvPr>
          <p:cNvSpPr txBox="1"/>
          <p:nvPr/>
        </p:nvSpPr>
        <p:spPr>
          <a:xfrm>
            <a:off x="2371599" y="2749068"/>
            <a:ext cx="906017" cy="461665"/>
          </a:xfrm>
          <a:prstGeom prst="rect">
            <a:avLst/>
          </a:prstGeom>
          <a:noFill/>
        </p:spPr>
        <p:txBody>
          <a:bodyPr wrap="none" rtlCol="0">
            <a:spAutoFit/>
          </a:bodyPr>
          <a:lstStyle/>
          <a:p>
            <a:r>
              <a:rPr lang="en-US" sz="1200" b="1" dirty="0">
                <a:solidFill>
                  <a:schemeClr val="bg1">
                    <a:lumMod val="75000"/>
                  </a:schemeClr>
                </a:solidFill>
                <a:latin typeface="+mn-lt"/>
              </a:rPr>
              <a:t>Obtaining</a:t>
            </a:r>
          </a:p>
          <a:p>
            <a:pPr algn="ctr"/>
            <a:r>
              <a:rPr lang="en-US" sz="1200" b="1" dirty="0">
                <a:solidFill>
                  <a:schemeClr val="bg1">
                    <a:lumMod val="75000"/>
                  </a:schemeClr>
                </a:solidFill>
                <a:latin typeface="+mn-lt"/>
              </a:rPr>
              <a:t>Data</a:t>
            </a:r>
          </a:p>
        </p:txBody>
      </p:sp>
      <p:sp>
        <p:nvSpPr>
          <p:cNvPr id="9" name="TextBox 8">
            <a:extLst>
              <a:ext uri="{FF2B5EF4-FFF2-40B4-BE49-F238E27FC236}">
                <a16:creationId xmlns:a16="http://schemas.microsoft.com/office/drawing/2014/main" id="{8DF9AB9C-A8C4-8EED-0CB7-F8FAD724C6F3}"/>
              </a:ext>
            </a:extLst>
          </p:cNvPr>
          <p:cNvSpPr txBox="1"/>
          <p:nvPr/>
        </p:nvSpPr>
        <p:spPr>
          <a:xfrm>
            <a:off x="4904315" y="1046500"/>
            <a:ext cx="1882247" cy="584775"/>
          </a:xfrm>
          <a:prstGeom prst="rect">
            <a:avLst/>
          </a:prstGeom>
          <a:noFill/>
        </p:spPr>
        <p:txBody>
          <a:bodyPr wrap="none" rtlCol="0">
            <a:spAutoFit/>
          </a:bodyPr>
          <a:lstStyle/>
          <a:p>
            <a:r>
              <a:rPr lang="en-US" sz="3200" b="1" spc="300" dirty="0">
                <a:solidFill>
                  <a:schemeClr val="bg1">
                    <a:lumMod val="75000"/>
                  </a:schemeClr>
                </a:solidFill>
                <a:latin typeface="+mn-lt"/>
              </a:rPr>
              <a:t>OS</a:t>
            </a:r>
            <a:r>
              <a:rPr lang="en-US" sz="3200" b="1" spc="300" dirty="0">
                <a:solidFill>
                  <a:srgbClr val="062D7B"/>
                </a:solidFill>
                <a:latin typeface="+mn-lt"/>
              </a:rPr>
              <a:t>E</a:t>
            </a:r>
            <a:r>
              <a:rPr lang="en-US" sz="3200" b="1" spc="300" dirty="0">
                <a:solidFill>
                  <a:schemeClr val="bg1">
                    <a:lumMod val="75000"/>
                  </a:schemeClr>
                </a:solidFill>
                <a:latin typeface="+mn-lt"/>
              </a:rPr>
              <a:t>MN</a:t>
            </a:r>
            <a:endParaRPr lang="en-US" sz="2400" spc="300" dirty="0">
              <a:solidFill>
                <a:schemeClr val="bg1">
                  <a:lumMod val="75000"/>
                </a:schemeClr>
              </a:solidFill>
              <a:latin typeface="+mn-lt"/>
            </a:endParaRPr>
          </a:p>
        </p:txBody>
      </p:sp>
      <p:sp>
        <p:nvSpPr>
          <p:cNvPr id="10" name="TextBox 9">
            <a:extLst>
              <a:ext uri="{FF2B5EF4-FFF2-40B4-BE49-F238E27FC236}">
                <a16:creationId xmlns:a16="http://schemas.microsoft.com/office/drawing/2014/main" id="{7D08635A-593D-D2CD-F07F-22C1793FDB6F}"/>
              </a:ext>
            </a:extLst>
          </p:cNvPr>
          <p:cNvSpPr txBox="1"/>
          <p:nvPr/>
        </p:nvSpPr>
        <p:spPr>
          <a:xfrm>
            <a:off x="3847478" y="2776575"/>
            <a:ext cx="947695" cy="461665"/>
          </a:xfrm>
          <a:prstGeom prst="rect">
            <a:avLst/>
          </a:prstGeom>
          <a:noFill/>
        </p:spPr>
        <p:txBody>
          <a:bodyPr wrap="none" rtlCol="0">
            <a:spAutoFit/>
          </a:bodyPr>
          <a:lstStyle/>
          <a:p>
            <a:r>
              <a:rPr lang="en-US" sz="1200" b="1" dirty="0">
                <a:solidFill>
                  <a:schemeClr val="bg1">
                    <a:lumMod val="75000"/>
                  </a:schemeClr>
                </a:solidFill>
                <a:latin typeface="+mn-lt"/>
              </a:rPr>
              <a:t>Scrubbing</a:t>
            </a:r>
          </a:p>
          <a:p>
            <a:pPr algn="ctr"/>
            <a:r>
              <a:rPr lang="en-US" sz="1200" b="1" dirty="0">
                <a:solidFill>
                  <a:schemeClr val="bg1">
                    <a:lumMod val="75000"/>
                  </a:schemeClr>
                </a:solidFill>
                <a:latin typeface="+mn-lt"/>
              </a:rPr>
              <a:t>Data</a:t>
            </a:r>
          </a:p>
        </p:txBody>
      </p:sp>
      <p:sp>
        <p:nvSpPr>
          <p:cNvPr id="11" name="TextBox 10">
            <a:extLst>
              <a:ext uri="{FF2B5EF4-FFF2-40B4-BE49-F238E27FC236}">
                <a16:creationId xmlns:a16="http://schemas.microsoft.com/office/drawing/2014/main" id="{87C00BC4-C5C8-0516-A407-41A84A3F923F}"/>
              </a:ext>
            </a:extLst>
          </p:cNvPr>
          <p:cNvSpPr txBox="1"/>
          <p:nvPr/>
        </p:nvSpPr>
        <p:spPr>
          <a:xfrm>
            <a:off x="5400849" y="2776575"/>
            <a:ext cx="896399" cy="461665"/>
          </a:xfrm>
          <a:prstGeom prst="rect">
            <a:avLst/>
          </a:prstGeom>
          <a:noFill/>
        </p:spPr>
        <p:txBody>
          <a:bodyPr wrap="none" rtlCol="0">
            <a:spAutoFit/>
          </a:bodyPr>
          <a:lstStyle/>
          <a:p>
            <a:r>
              <a:rPr lang="en-US" sz="1200" b="1" dirty="0">
                <a:solidFill>
                  <a:srgbClr val="062D7B"/>
                </a:solidFill>
                <a:latin typeface="+mn-lt"/>
              </a:rPr>
              <a:t>Exploring</a:t>
            </a:r>
          </a:p>
          <a:p>
            <a:pPr algn="ctr"/>
            <a:r>
              <a:rPr lang="en-US" sz="1200" b="1" dirty="0">
                <a:solidFill>
                  <a:srgbClr val="062D7B"/>
                </a:solidFill>
                <a:latin typeface="+mn-lt"/>
              </a:rPr>
              <a:t>Data</a:t>
            </a:r>
          </a:p>
        </p:txBody>
      </p:sp>
      <p:sp>
        <p:nvSpPr>
          <p:cNvPr id="12" name="TextBox 11">
            <a:extLst>
              <a:ext uri="{FF2B5EF4-FFF2-40B4-BE49-F238E27FC236}">
                <a16:creationId xmlns:a16="http://schemas.microsoft.com/office/drawing/2014/main" id="{915C91FF-30FC-A835-73A1-01970739F35F}"/>
              </a:ext>
            </a:extLst>
          </p:cNvPr>
          <p:cNvSpPr txBox="1"/>
          <p:nvPr/>
        </p:nvSpPr>
        <p:spPr>
          <a:xfrm>
            <a:off x="6902924" y="2842167"/>
            <a:ext cx="862737" cy="461665"/>
          </a:xfrm>
          <a:prstGeom prst="rect">
            <a:avLst/>
          </a:prstGeom>
          <a:noFill/>
        </p:spPr>
        <p:txBody>
          <a:bodyPr wrap="none" rtlCol="0">
            <a:spAutoFit/>
          </a:bodyPr>
          <a:lstStyle/>
          <a:p>
            <a:r>
              <a:rPr lang="en-US" sz="1200" b="1" dirty="0">
                <a:solidFill>
                  <a:schemeClr val="bg1">
                    <a:lumMod val="75000"/>
                  </a:schemeClr>
                </a:solidFill>
                <a:latin typeface="+mn-lt"/>
              </a:rPr>
              <a:t>Modeling</a:t>
            </a:r>
          </a:p>
          <a:p>
            <a:pPr algn="ctr"/>
            <a:r>
              <a:rPr lang="en-US" sz="1200" b="1" dirty="0">
                <a:solidFill>
                  <a:schemeClr val="bg1">
                    <a:lumMod val="75000"/>
                  </a:schemeClr>
                </a:solidFill>
                <a:latin typeface="+mn-lt"/>
              </a:rPr>
              <a:t>Data</a:t>
            </a:r>
          </a:p>
        </p:txBody>
      </p:sp>
      <p:sp>
        <p:nvSpPr>
          <p:cNvPr id="13" name="TextBox 12">
            <a:extLst>
              <a:ext uri="{FF2B5EF4-FFF2-40B4-BE49-F238E27FC236}">
                <a16:creationId xmlns:a16="http://schemas.microsoft.com/office/drawing/2014/main" id="{8F1106F6-8DA8-1F28-2FA9-982F27D91D01}"/>
              </a:ext>
            </a:extLst>
          </p:cNvPr>
          <p:cNvSpPr txBox="1"/>
          <p:nvPr/>
        </p:nvSpPr>
        <p:spPr>
          <a:xfrm>
            <a:off x="8234868" y="2842166"/>
            <a:ext cx="1056700" cy="461665"/>
          </a:xfrm>
          <a:prstGeom prst="rect">
            <a:avLst/>
          </a:prstGeom>
          <a:noFill/>
        </p:spPr>
        <p:txBody>
          <a:bodyPr wrap="none" rtlCol="0">
            <a:spAutoFit/>
          </a:bodyPr>
          <a:lstStyle/>
          <a:p>
            <a:r>
              <a:rPr lang="en-US" sz="1200" b="1" dirty="0" err="1">
                <a:solidFill>
                  <a:schemeClr val="bg1">
                    <a:lumMod val="75000"/>
                  </a:schemeClr>
                </a:solidFill>
                <a:latin typeface="+mn-lt"/>
              </a:rPr>
              <a:t>iNterpreting</a:t>
            </a:r>
            <a:endParaRPr lang="en-US" sz="1200" b="1" dirty="0">
              <a:solidFill>
                <a:schemeClr val="bg1">
                  <a:lumMod val="75000"/>
                </a:schemeClr>
              </a:solidFill>
              <a:latin typeface="+mn-lt"/>
            </a:endParaRPr>
          </a:p>
          <a:p>
            <a:pPr algn="ctr"/>
            <a:r>
              <a:rPr lang="en-US" sz="1200" b="1" dirty="0">
                <a:solidFill>
                  <a:schemeClr val="bg1">
                    <a:lumMod val="75000"/>
                  </a:schemeClr>
                </a:solidFill>
                <a:latin typeface="+mn-lt"/>
              </a:rPr>
              <a:t>Data</a:t>
            </a:r>
          </a:p>
        </p:txBody>
      </p:sp>
      <p:sp>
        <p:nvSpPr>
          <p:cNvPr id="14" name="TextBox 13">
            <a:extLst>
              <a:ext uri="{FF2B5EF4-FFF2-40B4-BE49-F238E27FC236}">
                <a16:creationId xmlns:a16="http://schemas.microsoft.com/office/drawing/2014/main" id="{5BADF09E-E484-24F0-D17C-2FF400F96FDA}"/>
              </a:ext>
            </a:extLst>
          </p:cNvPr>
          <p:cNvSpPr txBox="1"/>
          <p:nvPr/>
        </p:nvSpPr>
        <p:spPr>
          <a:xfrm>
            <a:off x="7985526" y="3366525"/>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Put the results into good use</a:t>
            </a:r>
          </a:p>
        </p:txBody>
      </p:sp>
      <p:sp>
        <p:nvSpPr>
          <p:cNvPr id="15" name="TextBox 14">
            <a:extLst>
              <a:ext uri="{FF2B5EF4-FFF2-40B4-BE49-F238E27FC236}">
                <a16:creationId xmlns:a16="http://schemas.microsoft.com/office/drawing/2014/main" id="{8C9B1A4E-E1CD-1854-B73A-40EB3E4A2888}"/>
              </a:ext>
            </a:extLst>
          </p:cNvPr>
          <p:cNvSpPr txBox="1"/>
          <p:nvPr/>
        </p:nvSpPr>
        <p:spPr>
          <a:xfrm>
            <a:off x="3546840" y="3282792"/>
            <a:ext cx="1475231" cy="769441"/>
          </a:xfrm>
          <a:prstGeom prst="rect">
            <a:avLst/>
          </a:prstGeom>
          <a:noFill/>
        </p:spPr>
        <p:txBody>
          <a:bodyPr wrap="square" rtlCol="0">
            <a:spAutoFit/>
          </a:bodyPr>
          <a:lstStyle/>
          <a:p>
            <a:pPr algn="ctr"/>
            <a:r>
              <a:rPr lang="en-US" sz="1100" dirty="0">
                <a:solidFill>
                  <a:schemeClr val="bg1">
                    <a:lumMod val="75000"/>
                  </a:schemeClr>
                </a:solidFill>
                <a:latin typeface="+mn-lt"/>
              </a:rPr>
              <a:t>Clean data to formats that machine understands</a:t>
            </a:r>
          </a:p>
        </p:txBody>
      </p:sp>
      <p:sp>
        <p:nvSpPr>
          <p:cNvPr id="16" name="TextBox 15">
            <a:extLst>
              <a:ext uri="{FF2B5EF4-FFF2-40B4-BE49-F238E27FC236}">
                <a16:creationId xmlns:a16="http://schemas.microsoft.com/office/drawing/2014/main" id="{409B6FFF-CE93-DFF5-2834-333D97D3A0E2}"/>
              </a:ext>
            </a:extLst>
          </p:cNvPr>
          <p:cNvSpPr txBox="1"/>
          <p:nvPr/>
        </p:nvSpPr>
        <p:spPr>
          <a:xfrm>
            <a:off x="5074564" y="3309088"/>
            <a:ext cx="1475231" cy="600164"/>
          </a:xfrm>
          <a:prstGeom prst="rect">
            <a:avLst/>
          </a:prstGeom>
          <a:noFill/>
        </p:spPr>
        <p:txBody>
          <a:bodyPr wrap="square" rtlCol="0">
            <a:spAutoFit/>
          </a:bodyPr>
          <a:lstStyle/>
          <a:p>
            <a:pPr algn="ctr"/>
            <a:r>
              <a:rPr lang="en-US" sz="1100" dirty="0">
                <a:solidFill>
                  <a:srgbClr val="062D7B"/>
                </a:solidFill>
                <a:latin typeface="+mn-lt"/>
              </a:rPr>
              <a:t>Find patterns and trends using statistical methods</a:t>
            </a:r>
          </a:p>
        </p:txBody>
      </p:sp>
      <p:sp>
        <p:nvSpPr>
          <p:cNvPr id="17" name="TextBox 16">
            <a:extLst>
              <a:ext uri="{FF2B5EF4-FFF2-40B4-BE49-F238E27FC236}">
                <a16:creationId xmlns:a16="http://schemas.microsoft.com/office/drawing/2014/main" id="{321BDB59-2B71-5063-E6E5-0CB930D1DE33}"/>
              </a:ext>
            </a:extLst>
          </p:cNvPr>
          <p:cNvSpPr txBox="1"/>
          <p:nvPr/>
        </p:nvSpPr>
        <p:spPr>
          <a:xfrm>
            <a:off x="6549795" y="3364247"/>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Construct models predict and forecast</a:t>
            </a:r>
          </a:p>
        </p:txBody>
      </p:sp>
      <p:sp>
        <p:nvSpPr>
          <p:cNvPr id="18" name="TextBox 17">
            <a:extLst>
              <a:ext uri="{FF2B5EF4-FFF2-40B4-BE49-F238E27FC236}">
                <a16:creationId xmlns:a16="http://schemas.microsoft.com/office/drawing/2014/main" id="{3480725B-D212-BAA6-FC07-B3EA267D54B5}"/>
              </a:ext>
            </a:extLst>
          </p:cNvPr>
          <p:cNvSpPr txBox="1"/>
          <p:nvPr/>
        </p:nvSpPr>
        <p:spPr>
          <a:xfrm>
            <a:off x="2054130" y="3305521"/>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Gather data from relevant sources</a:t>
            </a:r>
          </a:p>
        </p:txBody>
      </p:sp>
      <p:pic>
        <p:nvPicPr>
          <p:cNvPr id="3" name="Picture 2">
            <a:extLst>
              <a:ext uri="{FF2B5EF4-FFF2-40B4-BE49-F238E27FC236}">
                <a16:creationId xmlns:a16="http://schemas.microsoft.com/office/drawing/2014/main" id="{9AE5B019-6AE2-54FC-0A54-5ABE12D64EB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4332758" y="4904067"/>
            <a:ext cx="1168157" cy="1134932"/>
          </a:xfrm>
          <a:prstGeom prst="rect">
            <a:avLst/>
          </a:prstGeom>
        </p:spPr>
      </p:pic>
      <p:pic>
        <p:nvPicPr>
          <p:cNvPr id="4" name="Picture 3">
            <a:extLst>
              <a:ext uri="{FF2B5EF4-FFF2-40B4-BE49-F238E27FC236}">
                <a16:creationId xmlns:a16="http://schemas.microsoft.com/office/drawing/2014/main" id="{2ADED083-E62A-97CD-DFF8-DC7B416AF991}"/>
              </a:ext>
            </a:extLst>
          </p:cNvPr>
          <p:cNvPicPr>
            <a:picLocks noChangeAspect="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6130809" y="4929495"/>
            <a:ext cx="1101576" cy="1084076"/>
          </a:xfrm>
          <a:prstGeom prst="rect">
            <a:avLst/>
          </a:prstGeom>
        </p:spPr>
      </p:pic>
      <p:pic>
        <p:nvPicPr>
          <p:cNvPr id="6" name="Picture 5">
            <a:extLst>
              <a:ext uri="{FF2B5EF4-FFF2-40B4-BE49-F238E27FC236}">
                <a16:creationId xmlns:a16="http://schemas.microsoft.com/office/drawing/2014/main" id="{B1273865-F858-2A94-FD4E-EC527B5BDF0C}"/>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9656908" y="4897434"/>
            <a:ext cx="1098924" cy="1148198"/>
          </a:xfrm>
          <a:prstGeom prst="rect">
            <a:avLst/>
          </a:prstGeom>
        </p:spPr>
      </p:pic>
      <p:sp>
        <p:nvSpPr>
          <p:cNvPr id="7" name="TextBox 6">
            <a:extLst>
              <a:ext uri="{FF2B5EF4-FFF2-40B4-BE49-F238E27FC236}">
                <a16:creationId xmlns:a16="http://schemas.microsoft.com/office/drawing/2014/main" id="{61A8E58F-BE55-231B-717E-AF41D42E65D2}"/>
              </a:ext>
            </a:extLst>
          </p:cNvPr>
          <p:cNvSpPr txBox="1"/>
          <p:nvPr/>
        </p:nvSpPr>
        <p:spPr>
          <a:xfrm>
            <a:off x="4414642" y="6170502"/>
            <a:ext cx="940825" cy="430887"/>
          </a:xfrm>
          <a:prstGeom prst="rect">
            <a:avLst/>
          </a:prstGeom>
          <a:noFill/>
        </p:spPr>
        <p:txBody>
          <a:bodyPr wrap="square" rtlCol="0" anchor="ctr">
            <a:spAutoFit/>
          </a:bodyPr>
          <a:lstStyle/>
          <a:p>
            <a:pPr algn="ctr"/>
            <a:r>
              <a:rPr lang="en-US" sz="1100" b="1" dirty="0">
                <a:solidFill>
                  <a:srgbClr val="062D7B"/>
                </a:solidFill>
                <a:latin typeface="+mn-lt"/>
              </a:rPr>
              <a:t>Descriptive</a:t>
            </a:r>
          </a:p>
          <a:p>
            <a:pPr algn="ctr"/>
            <a:r>
              <a:rPr lang="en-US" sz="1100" b="1" dirty="0">
                <a:solidFill>
                  <a:srgbClr val="062D7B"/>
                </a:solidFill>
                <a:latin typeface="+mn-lt"/>
              </a:rPr>
              <a:t>Analytics</a:t>
            </a:r>
          </a:p>
        </p:txBody>
      </p:sp>
      <p:pic>
        <p:nvPicPr>
          <p:cNvPr id="21" name="Picture 20" descr="A blue line drawing of a brain and gears&#10;&#10;Description automatically generated">
            <a:extLst>
              <a:ext uri="{FF2B5EF4-FFF2-40B4-BE49-F238E27FC236}">
                <a16:creationId xmlns:a16="http://schemas.microsoft.com/office/drawing/2014/main" id="{D5CB5A71-8A37-0B7A-6CFF-2627E1DBB21E}"/>
              </a:ext>
            </a:extLst>
          </p:cNvPr>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a:off x="7862279" y="4929495"/>
            <a:ext cx="1164736" cy="1084076"/>
          </a:xfrm>
          <a:prstGeom prst="rect">
            <a:avLst/>
          </a:prstGeom>
        </p:spPr>
      </p:pic>
      <p:sp>
        <p:nvSpPr>
          <p:cNvPr id="22" name="TextBox 21">
            <a:extLst>
              <a:ext uri="{FF2B5EF4-FFF2-40B4-BE49-F238E27FC236}">
                <a16:creationId xmlns:a16="http://schemas.microsoft.com/office/drawing/2014/main" id="{D88B2983-8FBB-F30C-7389-CF94E51720AC}"/>
              </a:ext>
            </a:extLst>
          </p:cNvPr>
          <p:cNvSpPr txBox="1"/>
          <p:nvPr/>
        </p:nvSpPr>
        <p:spPr>
          <a:xfrm>
            <a:off x="6211184"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Diagnostic</a:t>
            </a:r>
          </a:p>
          <a:p>
            <a:pPr algn="ctr"/>
            <a:r>
              <a:rPr lang="en-US" sz="1100" b="1" dirty="0">
                <a:solidFill>
                  <a:schemeClr val="bg1">
                    <a:lumMod val="75000"/>
                  </a:schemeClr>
                </a:solidFill>
                <a:latin typeface="+mn-lt"/>
              </a:rPr>
              <a:t>Analytics</a:t>
            </a:r>
          </a:p>
        </p:txBody>
      </p:sp>
      <p:sp>
        <p:nvSpPr>
          <p:cNvPr id="23" name="TextBox 22">
            <a:extLst>
              <a:ext uri="{FF2B5EF4-FFF2-40B4-BE49-F238E27FC236}">
                <a16:creationId xmlns:a16="http://schemas.microsoft.com/office/drawing/2014/main" id="{A6C07A0C-7E34-051E-C412-852B437747D7}"/>
              </a:ext>
            </a:extLst>
          </p:cNvPr>
          <p:cNvSpPr txBox="1"/>
          <p:nvPr/>
        </p:nvSpPr>
        <p:spPr>
          <a:xfrm>
            <a:off x="7927637"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Predictive</a:t>
            </a:r>
          </a:p>
          <a:p>
            <a:pPr algn="ctr"/>
            <a:r>
              <a:rPr lang="en-US" sz="1100" b="1" dirty="0">
                <a:solidFill>
                  <a:schemeClr val="bg1">
                    <a:lumMod val="75000"/>
                  </a:schemeClr>
                </a:solidFill>
                <a:latin typeface="+mn-lt"/>
              </a:rPr>
              <a:t>Analytics</a:t>
            </a:r>
          </a:p>
        </p:txBody>
      </p:sp>
      <p:sp>
        <p:nvSpPr>
          <p:cNvPr id="24" name="TextBox 23">
            <a:extLst>
              <a:ext uri="{FF2B5EF4-FFF2-40B4-BE49-F238E27FC236}">
                <a16:creationId xmlns:a16="http://schemas.microsoft.com/office/drawing/2014/main" id="{89F88C90-A738-5306-D534-019D7047BCA4}"/>
              </a:ext>
            </a:extLst>
          </p:cNvPr>
          <p:cNvSpPr txBox="1"/>
          <p:nvPr/>
        </p:nvSpPr>
        <p:spPr>
          <a:xfrm>
            <a:off x="9656908" y="6170502"/>
            <a:ext cx="1138399"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Prescriptive</a:t>
            </a:r>
          </a:p>
          <a:p>
            <a:pPr algn="ctr"/>
            <a:r>
              <a:rPr lang="en-US" sz="1100" b="1" dirty="0">
                <a:solidFill>
                  <a:schemeClr val="bg1">
                    <a:lumMod val="75000"/>
                  </a:schemeClr>
                </a:solidFill>
                <a:latin typeface="+mn-lt"/>
              </a:rPr>
              <a:t>Analytics</a:t>
            </a:r>
          </a:p>
        </p:txBody>
      </p:sp>
      <p:pic>
        <p:nvPicPr>
          <p:cNvPr id="26" name="Picture 25" descr="A pickaxe and file folders&#10;&#10;Description automatically generated">
            <a:extLst>
              <a:ext uri="{FF2B5EF4-FFF2-40B4-BE49-F238E27FC236}">
                <a16:creationId xmlns:a16="http://schemas.microsoft.com/office/drawing/2014/main" id="{BEF59BAA-6C85-F3D9-0A41-F89C87A092AF}"/>
              </a:ext>
            </a:extLst>
          </p:cNvPr>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89925" y="1812576"/>
            <a:ext cx="1097058" cy="895931"/>
          </a:xfrm>
          <a:prstGeom prst="rect">
            <a:avLst/>
          </a:prstGeom>
        </p:spPr>
      </p:pic>
      <p:pic>
        <p:nvPicPr>
          <p:cNvPr id="27" name="Picture 26">
            <a:extLst>
              <a:ext uri="{FF2B5EF4-FFF2-40B4-BE49-F238E27FC236}">
                <a16:creationId xmlns:a16="http://schemas.microsoft.com/office/drawing/2014/main" id="{1D9C869C-6904-C34C-C668-B44866349B6B}"/>
              </a:ext>
            </a:extLst>
          </p:cNvPr>
          <p:cNvPicPr>
            <a:picLocks noChangeAspect="1"/>
          </p:cNvPicPr>
          <p:nvPr/>
        </p:nvPicPr>
        <p:blipFill>
          <a:blip r:embed="rId11">
            <a:duotone>
              <a:schemeClr val="accent5">
                <a:shade val="45000"/>
                <a:satMod val="135000"/>
              </a:schemeClr>
              <a:prstClr val="white"/>
            </a:duotone>
          </a:blip>
          <a:stretch>
            <a:fillRect/>
          </a:stretch>
        </p:blipFill>
        <p:spPr>
          <a:xfrm>
            <a:off x="3907960" y="1870159"/>
            <a:ext cx="879817" cy="780765"/>
          </a:xfrm>
          <a:prstGeom prst="rect">
            <a:avLst/>
          </a:prstGeom>
        </p:spPr>
      </p:pic>
      <p:pic>
        <p:nvPicPr>
          <p:cNvPr id="28" name="Picture 27">
            <a:extLst>
              <a:ext uri="{FF2B5EF4-FFF2-40B4-BE49-F238E27FC236}">
                <a16:creationId xmlns:a16="http://schemas.microsoft.com/office/drawing/2014/main" id="{34EAC713-6AD4-8194-0373-76B2A61ABE5A}"/>
              </a:ext>
            </a:extLst>
          </p:cNvPr>
          <p:cNvPicPr>
            <a:picLocks noChangeAspect="1"/>
          </p:cNvPicPr>
          <p:nvPr/>
        </p:nvPicPr>
        <p:blipFill>
          <a:blip r:embed="rId12"/>
          <a:stretch>
            <a:fillRect/>
          </a:stretch>
        </p:blipFill>
        <p:spPr>
          <a:xfrm>
            <a:off x="5308754" y="1822967"/>
            <a:ext cx="991498" cy="875149"/>
          </a:xfrm>
          <a:prstGeom prst="rect">
            <a:avLst/>
          </a:prstGeom>
        </p:spPr>
      </p:pic>
      <p:pic>
        <p:nvPicPr>
          <p:cNvPr id="29" name="Picture 28">
            <a:extLst>
              <a:ext uri="{FF2B5EF4-FFF2-40B4-BE49-F238E27FC236}">
                <a16:creationId xmlns:a16="http://schemas.microsoft.com/office/drawing/2014/main" id="{4EB7DD8F-3B61-8E4E-1EBA-256FD1F0491D}"/>
              </a:ext>
            </a:extLst>
          </p:cNvPr>
          <p:cNvPicPr>
            <a:picLocks noChangeAspect="1"/>
          </p:cNvPicPr>
          <p:nvPr/>
        </p:nvPicPr>
        <p:blipFill>
          <a:blip r:embed="rId13">
            <a:duotone>
              <a:schemeClr val="accent5">
                <a:shade val="45000"/>
                <a:satMod val="135000"/>
              </a:schemeClr>
              <a:prstClr val="white"/>
            </a:duotone>
          </a:blip>
          <a:stretch>
            <a:fillRect/>
          </a:stretch>
        </p:blipFill>
        <p:spPr>
          <a:xfrm>
            <a:off x="6821229" y="1825534"/>
            <a:ext cx="953314" cy="870015"/>
          </a:xfrm>
          <a:prstGeom prst="rect">
            <a:avLst/>
          </a:prstGeom>
        </p:spPr>
      </p:pic>
      <p:pic>
        <p:nvPicPr>
          <p:cNvPr id="30" name="Picture 29">
            <a:extLst>
              <a:ext uri="{FF2B5EF4-FFF2-40B4-BE49-F238E27FC236}">
                <a16:creationId xmlns:a16="http://schemas.microsoft.com/office/drawing/2014/main" id="{ACB89182-D57D-49F8-8C6C-09720779B526}"/>
              </a:ext>
            </a:extLst>
          </p:cNvPr>
          <p:cNvPicPr>
            <a:picLocks noChangeAspect="1"/>
          </p:cNvPicPr>
          <p:nvPr/>
        </p:nvPicPr>
        <p:blipFill>
          <a:blip r:embed="rId14">
            <a:duotone>
              <a:schemeClr val="accent5">
                <a:shade val="45000"/>
                <a:satMod val="135000"/>
              </a:schemeClr>
              <a:prstClr val="white"/>
            </a:duotone>
          </a:blip>
          <a:stretch>
            <a:fillRect/>
          </a:stretch>
        </p:blipFill>
        <p:spPr>
          <a:xfrm>
            <a:off x="8295520" y="1812575"/>
            <a:ext cx="779071" cy="895932"/>
          </a:xfrm>
          <a:prstGeom prst="rect">
            <a:avLst/>
          </a:prstGeom>
        </p:spPr>
      </p:pic>
      <p:cxnSp>
        <p:nvCxnSpPr>
          <p:cNvPr id="32" name="Curved Connector 31">
            <a:extLst>
              <a:ext uri="{FF2B5EF4-FFF2-40B4-BE49-F238E27FC236}">
                <a16:creationId xmlns:a16="http://schemas.microsoft.com/office/drawing/2014/main" id="{02DC0C8A-1816-3560-133A-16310F2D2511}"/>
              </a:ext>
            </a:extLst>
          </p:cNvPr>
          <p:cNvCxnSpPr>
            <a:stCxn id="16" idx="2"/>
            <a:endCxn id="3" idx="0"/>
          </p:cNvCxnSpPr>
          <p:nvPr/>
        </p:nvCxnSpPr>
        <p:spPr>
          <a:xfrm rot="5400000">
            <a:off x="4867102" y="3958988"/>
            <a:ext cx="994815" cy="895343"/>
          </a:xfrm>
          <a:prstGeom prst="curvedConnector3">
            <a:avLst>
              <a:gd name="adj1" fmla="val 50000"/>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BD7618AA-2CCA-0679-B968-FFE7501C5AF0}"/>
              </a:ext>
            </a:extLst>
          </p:cNvPr>
          <p:cNvCxnSpPr>
            <a:cxnSpLocks/>
            <a:stCxn id="16" idx="2"/>
            <a:endCxn id="4" idx="0"/>
          </p:cNvCxnSpPr>
          <p:nvPr/>
        </p:nvCxnSpPr>
        <p:spPr>
          <a:xfrm rot="16200000" flipH="1">
            <a:off x="5736767" y="3984664"/>
            <a:ext cx="1020243" cy="869417"/>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Curved Connector 37">
            <a:extLst>
              <a:ext uri="{FF2B5EF4-FFF2-40B4-BE49-F238E27FC236}">
                <a16:creationId xmlns:a16="http://schemas.microsoft.com/office/drawing/2014/main" id="{04F123A1-8AB4-AE34-D9EC-5C7B9B8C8708}"/>
              </a:ext>
            </a:extLst>
          </p:cNvPr>
          <p:cNvCxnSpPr>
            <a:cxnSpLocks/>
            <a:stCxn id="17" idx="2"/>
            <a:endCxn id="21" idx="0"/>
          </p:cNvCxnSpPr>
          <p:nvPr/>
        </p:nvCxnSpPr>
        <p:spPr>
          <a:xfrm rot="16200000" flipH="1">
            <a:off x="7298849" y="3783696"/>
            <a:ext cx="1134361" cy="1157236"/>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Curved Connector 40">
            <a:extLst>
              <a:ext uri="{FF2B5EF4-FFF2-40B4-BE49-F238E27FC236}">
                <a16:creationId xmlns:a16="http://schemas.microsoft.com/office/drawing/2014/main" id="{C5C5929C-B38A-BEDF-D7B6-8F76223AB13D}"/>
              </a:ext>
            </a:extLst>
          </p:cNvPr>
          <p:cNvCxnSpPr>
            <a:cxnSpLocks/>
            <a:stCxn id="14" idx="2"/>
            <a:endCxn id="6" idx="0"/>
          </p:cNvCxnSpPr>
          <p:nvPr/>
        </p:nvCxnSpPr>
        <p:spPr>
          <a:xfrm rot="16200000" flipH="1">
            <a:off x="8914745" y="3605809"/>
            <a:ext cx="1100022" cy="1483228"/>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Curved Connector 19">
            <a:extLst>
              <a:ext uri="{FF2B5EF4-FFF2-40B4-BE49-F238E27FC236}">
                <a16:creationId xmlns:a16="http://schemas.microsoft.com/office/drawing/2014/main" id="{7A2848A8-FBA9-4DC4-1325-7C879D9EC2C1}"/>
              </a:ext>
            </a:extLst>
          </p:cNvPr>
          <p:cNvCxnSpPr>
            <a:cxnSpLocks/>
            <a:stCxn id="18" idx="2"/>
          </p:cNvCxnSpPr>
          <p:nvPr/>
        </p:nvCxnSpPr>
        <p:spPr>
          <a:xfrm rot="5400000">
            <a:off x="1428707" y="3556285"/>
            <a:ext cx="1182917" cy="1543162"/>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Curved Connector 24">
            <a:extLst>
              <a:ext uri="{FF2B5EF4-FFF2-40B4-BE49-F238E27FC236}">
                <a16:creationId xmlns:a16="http://schemas.microsoft.com/office/drawing/2014/main" id="{E1E5658B-0C9B-B00C-435C-B27AD9D4BFE0}"/>
              </a:ext>
            </a:extLst>
          </p:cNvPr>
          <p:cNvCxnSpPr>
            <a:cxnSpLocks/>
            <a:stCxn id="15" idx="2"/>
          </p:cNvCxnSpPr>
          <p:nvPr/>
        </p:nvCxnSpPr>
        <p:spPr>
          <a:xfrm rot="5400000">
            <a:off x="3317133" y="3903702"/>
            <a:ext cx="818792" cy="1115854"/>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FD972421-FB7A-9223-DEF7-95C805B38ED0}"/>
              </a:ext>
            </a:extLst>
          </p:cNvPr>
          <p:cNvPicPr>
            <a:picLocks noChangeAspect="1"/>
          </p:cNvPicPr>
          <p:nvPr/>
        </p:nvPicPr>
        <p:blipFill>
          <a:blip r:embed="rId15">
            <a:duotone>
              <a:schemeClr val="accent5">
                <a:shade val="45000"/>
                <a:satMod val="135000"/>
              </a:schemeClr>
              <a:prstClr val="white"/>
            </a:duotone>
            <a:extLst>
              <a:ext uri="{BEBA8EAE-BF5A-486C-A8C5-ECC9F3942E4B}">
                <a14:imgProps xmlns:a14="http://schemas.microsoft.com/office/drawing/2010/main">
                  <a14:imgLayer r:embed="rId16">
                    <a14:imgEffect>
                      <a14:saturation sat="400000"/>
                    </a14:imgEffect>
                    <a14:imgEffect>
                      <a14:brightnessContrast contrast="-40000"/>
                    </a14:imgEffect>
                  </a14:imgLayer>
                </a14:imgProps>
              </a:ext>
            </a:extLst>
          </a:blip>
          <a:stretch>
            <a:fillRect/>
          </a:stretch>
        </p:blipFill>
        <p:spPr>
          <a:xfrm>
            <a:off x="759257" y="4906772"/>
            <a:ext cx="1138452" cy="1129523"/>
          </a:xfrm>
          <a:prstGeom prst="rect">
            <a:avLst/>
          </a:prstGeom>
        </p:spPr>
      </p:pic>
      <p:pic>
        <p:nvPicPr>
          <p:cNvPr id="34" name="Picture 33">
            <a:extLst>
              <a:ext uri="{FF2B5EF4-FFF2-40B4-BE49-F238E27FC236}">
                <a16:creationId xmlns:a16="http://schemas.microsoft.com/office/drawing/2014/main" id="{B248FD63-CFC3-B164-931C-72E06E3E1F6E}"/>
              </a:ext>
            </a:extLst>
          </p:cNvPr>
          <p:cNvPicPr>
            <a:picLocks noChangeAspect="1"/>
          </p:cNvPicPr>
          <p:nvPr/>
        </p:nvPicPr>
        <p:blipFill>
          <a:blip r:embed="rId17">
            <a:duotone>
              <a:schemeClr val="accent5">
                <a:shade val="45000"/>
                <a:satMod val="135000"/>
              </a:schemeClr>
              <a:prstClr val="white"/>
            </a:duotone>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2527603" y="4914831"/>
            <a:ext cx="1175261" cy="1113405"/>
          </a:xfrm>
          <a:prstGeom prst="rect">
            <a:avLst/>
          </a:prstGeom>
        </p:spPr>
      </p:pic>
      <p:sp>
        <p:nvSpPr>
          <p:cNvPr id="5" name="TextBox 4">
            <a:extLst>
              <a:ext uri="{FF2B5EF4-FFF2-40B4-BE49-F238E27FC236}">
                <a16:creationId xmlns:a16="http://schemas.microsoft.com/office/drawing/2014/main" id="{D0D7D388-8388-D1EE-72D8-D6658581B5CF}"/>
              </a:ext>
            </a:extLst>
          </p:cNvPr>
          <p:cNvSpPr txBox="1"/>
          <p:nvPr/>
        </p:nvSpPr>
        <p:spPr>
          <a:xfrm>
            <a:off x="858070"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 Mining</a:t>
            </a:r>
          </a:p>
        </p:txBody>
      </p:sp>
      <p:sp>
        <p:nvSpPr>
          <p:cNvPr id="19" name="TextBox 18">
            <a:extLst>
              <a:ext uri="{FF2B5EF4-FFF2-40B4-BE49-F238E27FC236}">
                <a16:creationId xmlns:a16="http://schemas.microsoft.com/office/drawing/2014/main" id="{50A480B4-5BF1-C7A0-5679-8EBC3BC852E9}"/>
              </a:ext>
            </a:extLst>
          </p:cNvPr>
          <p:cNvSpPr txBox="1"/>
          <p:nvPr/>
        </p:nvSpPr>
        <p:spPr>
          <a:xfrm>
            <a:off x="2698189"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a:t>
            </a:r>
          </a:p>
          <a:p>
            <a:pPr algn="ctr"/>
            <a:r>
              <a:rPr lang="en-US" sz="1100" b="1" dirty="0">
                <a:solidFill>
                  <a:schemeClr val="bg1">
                    <a:lumMod val="75000"/>
                  </a:schemeClr>
                </a:solidFill>
                <a:latin typeface="+mn-lt"/>
              </a:rPr>
              <a:t>Cleansing</a:t>
            </a:r>
          </a:p>
        </p:txBody>
      </p:sp>
    </p:spTree>
    <p:extLst>
      <p:ext uri="{BB962C8B-B14F-4D97-AF65-F5344CB8AC3E}">
        <p14:creationId xmlns:p14="http://schemas.microsoft.com/office/powerpoint/2010/main" val="1902306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Exploring Data (Descriptive Analytics)</a:t>
            </a:r>
          </a:p>
        </p:txBody>
      </p:sp>
      <p:pic>
        <p:nvPicPr>
          <p:cNvPr id="2" name="Picture 1">
            <a:extLst>
              <a:ext uri="{FF2B5EF4-FFF2-40B4-BE49-F238E27FC236}">
                <a16:creationId xmlns:a16="http://schemas.microsoft.com/office/drawing/2014/main" id="{C892EBBA-6F71-06CF-D010-587C1A7C1FE4}"/>
              </a:ext>
            </a:extLst>
          </p:cNvPr>
          <p:cNvPicPr>
            <a:picLocks noChangeAspect="1"/>
          </p:cNvPicPr>
          <p:nvPr/>
        </p:nvPicPr>
        <p:blipFill>
          <a:blip r:embed="rId3"/>
          <a:stretch>
            <a:fillRect/>
          </a:stretch>
        </p:blipFill>
        <p:spPr>
          <a:xfrm>
            <a:off x="3372775" y="1747969"/>
            <a:ext cx="2215573" cy="1800552"/>
          </a:xfrm>
          <a:prstGeom prst="rect">
            <a:avLst/>
          </a:prstGeom>
        </p:spPr>
      </p:pic>
      <p:pic>
        <p:nvPicPr>
          <p:cNvPr id="3" name="Picture 2">
            <a:extLst>
              <a:ext uri="{FF2B5EF4-FFF2-40B4-BE49-F238E27FC236}">
                <a16:creationId xmlns:a16="http://schemas.microsoft.com/office/drawing/2014/main" id="{0A8DD057-128B-B985-BF2A-C4A6CEFEC2FE}"/>
              </a:ext>
            </a:extLst>
          </p:cNvPr>
          <p:cNvPicPr>
            <a:picLocks noChangeAspect="1"/>
          </p:cNvPicPr>
          <p:nvPr/>
        </p:nvPicPr>
        <p:blipFill>
          <a:blip r:embed="rId4"/>
          <a:stretch>
            <a:fillRect/>
          </a:stretch>
        </p:blipFill>
        <p:spPr>
          <a:xfrm>
            <a:off x="534119" y="1747969"/>
            <a:ext cx="2377241" cy="1800552"/>
          </a:xfrm>
          <a:prstGeom prst="rect">
            <a:avLst/>
          </a:prstGeom>
        </p:spPr>
      </p:pic>
      <p:pic>
        <p:nvPicPr>
          <p:cNvPr id="8" name="Picture 7">
            <a:extLst>
              <a:ext uri="{FF2B5EF4-FFF2-40B4-BE49-F238E27FC236}">
                <a16:creationId xmlns:a16="http://schemas.microsoft.com/office/drawing/2014/main" id="{61721530-11C7-4231-38A1-2E402ED0E532}"/>
              </a:ext>
            </a:extLst>
          </p:cNvPr>
          <p:cNvPicPr>
            <a:picLocks noChangeAspect="1"/>
          </p:cNvPicPr>
          <p:nvPr/>
        </p:nvPicPr>
        <p:blipFill>
          <a:blip r:embed="rId5"/>
          <a:stretch>
            <a:fillRect/>
          </a:stretch>
        </p:blipFill>
        <p:spPr>
          <a:xfrm>
            <a:off x="6230591" y="1748728"/>
            <a:ext cx="2215573" cy="1815721"/>
          </a:xfrm>
          <a:prstGeom prst="rect">
            <a:avLst/>
          </a:prstGeom>
        </p:spPr>
      </p:pic>
      <p:sp>
        <p:nvSpPr>
          <p:cNvPr id="9" name="TextBox 8">
            <a:extLst>
              <a:ext uri="{FF2B5EF4-FFF2-40B4-BE49-F238E27FC236}">
                <a16:creationId xmlns:a16="http://schemas.microsoft.com/office/drawing/2014/main" id="{BE9463D3-5A46-43B9-F285-1CCE8FBB1856}"/>
              </a:ext>
            </a:extLst>
          </p:cNvPr>
          <p:cNvSpPr txBox="1"/>
          <p:nvPr/>
        </p:nvSpPr>
        <p:spPr>
          <a:xfrm>
            <a:off x="6085903" y="3747631"/>
            <a:ext cx="2680842" cy="923330"/>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mn-lt"/>
              </a:rPr>
              <a:t>The histogram shows that a large number of employees are </a:t>
            </a:r>
            <a:r>
              <a:rPr lang="en-US" sz="1200" i="1" u="sng" dirty="0">
                <a:latin typeface="+mn-lt"/>
              </a:rPr>
              <a:t>new hires,</a:t>
            </a:r>
            <a:r>
              <a:rPr lang="en-US" sz="1200" dirty="0">
                <a:latin typeface="+mn-lt"/>
              </a:rPr>
              <a:t> signifying the company has seen a </a:t>
            </a:r>
            <a:r>
              <a:rPr lang="en-US" sz="1200" i="1" u="sng" dirty="0">
                <a:latin typeface="+mn-lt"/>
              </a:rPr>
              <a:t>recent increase in employee turnover</a:t>
            </a:r>
          </a:p>
        </p:txBody>
      </p:sp>
      <p:sp>
        <p:nvSpPr>
          <p:cNvPr id="10" name="TextBox 9">
            <a:extLst>
              <a:ext uri="{FF2B5EF4-FFF2-40B4-BE49-F238E27FC236}">
                <a16:creationId xmlns:a16="http://schemas.microsoft.com/office/drawing/2014/main" id="{759855BF-724C-A126-3810-D1E4881801CB}"/>
              </a:ext>
            </a:extLst>
          </p:cNvPr>
          <p:cNvSpPr txBox="1"/>
          <p:nvPr/>
        </p:nvSpPr>
        <p:spPr>
          <a:xfrm>
            <a:off x="908361" y="5666205"/>
            <a:ext cx="5187639" cy="276999"/>
          </a:xfrm>
          <a:prstGeom prst="rect">
            <a:avLst/>
          </a:prstGeom>
          <a:noFill/>
        </p:spPr>
        <p:txBody>
          <a:bodyPr wrap="none" rtlCol="0">
            <a:spAutoFit/>
          </a:bodyPr>
          <a:lstStyle/>
          <a:p>
            <a:r>
              <a:rPr lang="en-US" sz="1200" u="sng" dirty="0">
                <a:latin typeface="+mn-lt"/>
                <a:cs typeface="Courier New" panose="02070309020205020404" pitchFamily="49" charset="0"/>
                <a:hlinkClick r:id="rId6">
                  <a:extLst>
                    <a:ext uri="{A12FA001-AC4F-418D-AE19-62706E023703}">
                      <ahyp:hlinkClr xmlns:ahyp="http://schemas.microsoft.com/office/drawing/2018/hyperlinkcolor" val="tx"/>
                    </a:ext>
                  </a:extLst>
                </a:hlinkClick>
              </a:rPr>
              <a:t>&lt;/&gt; Link to the code and charts generated for quantitative other attributes.</a:t>
            </a:r>
            <a:endParaRPr lang="en-US" sz="1200" u="sng" dirty="0">
              <a:latin typeface="+mn-lt"/>
              <a:cs typeface="Courier New" panose="02070309020205020404" pitchFamily="49" charset="0"/>
            </a:endParaRPr>
          </a:p>
        </p:txBody>
      </p:sp>
      <p:pic>
        <p:nvPicPr>
          <p:cNvPr id="11" name="Picture 10">
            <a:extLst>
              <a:ext uri="{FF2B5EF4-FFF2-40B4-BE49-F238E27FC236}">
                <a16:creationId xmlns:a16="http://schemas.microsoft.com/office/drawing/2014/main" id="{B6AC5526-CF6E-B0BB-97B4-40B729119B02}"/>
              </a:ext>
            </a:extLst>
          </p:cNvPr>
          <p:cNvPicPr>
            <a:picLocks noChangeAspect="1"/>
          </p:cNvPicPr>
          <p:nvPr/>
        </p:nvPicPr>
        <p:blipFill>
          <a:blip r:embed="rId7"/>
          <a:stretch>
            <a:fillRect/>
          </a:stretch>
        </p:blipFill>
        <p:spPr>
          <a:xfrm>
            <a:off x="9209958" y="1732041"/>
            <a:ext cx="2157355" cy="1815722"/>
          </a:xfrm>
          <a:prstGeom prst="rect">
            <a:avLst/>
          </a:prstGeom>
        </p:spPr>
      </p:pic>
      <p:sp>
        <p:nvSpPr>
          <p:cNvPr id="12" name="TextBox 11">
            <a:extLst>
              <a:ext uri="{FF2B5EF4-FFF2-40B4-BE49-F238E27FC236}">
                <a16:creationId xmlns:a16="http://schemas.microsoft.com/office/drawing/2014/main" id="{16CC326E-B65D-BDA6-C202-058F93FCCFB7}"/>
              </a:ext>
            </a:extLst>
          </p:cNvPr>
          <p:cNvSpPr txBox="1"/>
          <p:nvPr/>
        </p:nvSpPr>
        <p:spPr>
          <a:xfrm>
            <a:off x="496806" y="1053295"/>
            <a:ext cx="5182829" cy="338554"/>
          </a:xfrm>
          <a:prstGeom prst="rect">
            <a:avLst/>
          </a:prstGeom>
          <a:noFill/>
        </p:spPr>
        <p:txBody>
          <a:bodyPr wrap="none" rtlCol="0">
            <a:spAutoFit/>
          </a:bodyPr>
          <a:lstStyle/>
          <a:p>
            <a:pPr marL="171450" indent="-171450" algn="l">
              <a:buFont typeface="Arial" panose="020B0604020202020204" pitchFamily="34" charset="0"/>
              <a:buChar char="•"/>
            </a:pPr>
            <a:r>
              <a:rPr lang="en-US" sz="1600" dirty="0">
                <a:solidFill>
                  <a:srgbClr val="212121"/>
                </a:solidFill>
                <a:highlight>
                  <a:srgbClr val="FFFFFF"/>
                </a:highlight>
                <a:latin typeface="+mn-lt"/>
              </a:rPr>
              <a:t>Using </a:t>
            </a:r>
            <a:r>
              <a:rPr lang="en-US" sz="1600" b="1" i="0" dirty="0">
                <a:solidFill>
                  <a:srgbClr val="212121"/>
                </a:solidFill>
                <a:effectLst/>
                <a:highlight>
                  <a:srgbClr val="FFFFFF"/>
                </a:highlight>
                <a:latin typeface="+mn-lt"/>
              </a:rPr>
              <a:t>Quantitative</a:t>
            </a:r>
            <a:r>
              <a:rPr lang="en-US" sz="1600" b="0" i="0" dirty="0">
                <a:solidFill>
                  <a:srgbClr val="212121"/>
                </a:solidFill>
                <a:effectLst/>
                <a:highlight>
                  <a:srgbClr val="FFFFFF"/>
                </a:highlight>
                <a:latin typeface="+mn-lt"/>
              </a:rPr>
              <a:t> Feature Distribution </a:t>
            </a:r>
            <a:r>
              <a:rPr lang="en-US" sz="1600" b="1" i="1" dirty="0">
                <a:solidFill>
                  <a:srgbClr val="212121"/>
                </a:solidFill>
                <a:effectLst/>
                <a:highlight>
                  <a:srgbClr val="FFFFFF"/>
                </a:highlight>
                <a:latin typeface="+mn-lt"/>
              </a:rPr>
              <a:t>(Histogram)</a:t>
            </a:r>
          </a:p>
        </p:txBody>
      </p:sp>
      <p:sp>
        <p:nvSpPr>
          <p:cNvPr id="13" name="TextBox 12">
            <a:extLst>
              <a:ext uri="{FF2B5EF4-FFF2-40B4-BE49-F238E27FC236}">
                <a16:creationId xmlns:a16="http://schemas.microsoft.com/office/drawing/2014/main" id="{B037BD61-6BDE-9574-3D2D-5C7930454702}"/>
              </a:ext>
            </a:extLst>
          </p:cNvPr>
          <p:cNvSpPr txBox="1"/>
          <p:nvPr/>
        </p:nvSpPr>
        <p:spPr>
          <a:xfrm>
            <a:off x="3320713" y="3747631"/>
            <a:ext cx="2437129" cy="55399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highlight>
                  <a:srgbClr val="FFFFFF"/>
                </a:highlight>
                <a:latin typeface="+mn-lt"/>
              </a:rPr>
              <a:t>T</a:t>
            </a:r>
            <a:r>
              <a:rPr lang="en-US" sz="1200" b="0" i="0" dirty="0">
                <a:effectLst/>
                <a:highlight>
                  <a:srgbClr val="FFFFFF"/>
                </a:highlight>
                <a:latin typeface="+mn-lt"/>
              </a:rPr>
              <a:t>he histograms reveals most of the employees have received </a:t>
            </a:r>
            <a:r>
              <a:rPr lang="en-US" sz="1200" b="0" i="1" u="sng" dirty="0">
                <a:effectLst/>
                <a:highlight>
                  <a:srgbClr val="FFFFFF"/>
                </a:highlight>
                <a:latin typeface="+mn-lt"/>
              </a:rPr>
              <a:t>hike</a:t>
            </a:r>
            <a:r>
              <a:rPr lang="en-US" sz="1200" b="0" i="0" u="sng" dirty="0">
                <a:effectLst/>
                <a:highlight>
                  <a:srgbClr val="FFFFFF"/>
                </a:highlight>
                <a:latin typeface="+mn-lt"/>
              </a:rPr>
              <a:t> </a:t>
            </a:r>
            <a:r>
              <a:rPr lang="en-US" sz="1200" b="0" i="1" u="sng" dirty="0">
                <a:effectLst/>
                <a:highlight>
                  <a:srgbClr val="FFFFFF"/>
                </a:highlight>
                <a:latin typeface="+mn-lt"/>
              </a:rPr>
              <a:t>less than 15%</a:t>
            </a:r>
          </a:p>
        </p:txBody>
      </p:sp>
      <p:sp>
        <p:nvSpPr>
          <p:cNvPr id="14" name="TextBox 13">
            <a:extLst>
              <a:ext uri="{FF2B5EF4-FFF2-40B4-BE49-F238E27FC236}">
                <a16:creationId xmlns:a16="http://schemas.microsoft.com/office/drawing/2014/main" id="{4FFA36AA-246B-B52E-1198-F63E948EF4D3}"/>
              </a:ext>
            </a:extLst>
          </p:cNvPr>
          <p:cNvSpPr txBox="1"/>
          <p:nvPr/>
        </p:nvSpPr>
        <p:spPr>
          <a:xfrm>
            <a:off x="496806" y="3747631"/>
            <a:ext cx="2437129" cy="923330"/>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b="0" i="0" dirty="0">
                <a:effectLst/>
                <a:highlight>
                  <a:srgbClr val="FFFFFF"/>
                </a:highlight>
                <a:latin typeface="+mn-lt"/>
              </a:rPr>
              <a:t>The histograms shows large number of employees are having </a:t>
            </a:r>
            <a:r>
              <a:rPr lang="en-US" sz="1200" b="0" i="1" u="sng" dirty="0">
                <a:effectLst/>
                <a:highlight>
                  <a:srgbClr val="FFFFFF"/>
                </a:highlight>
                <a:latin typeface="+mn-lt"/>
              </a:rPr>
              <a:t>low monthly income</a:t>
            </a:r>
            <a:r>
              <a:rPr lang="en-US" sz="1200" b="0" i="1" dirty="0">
                <a:effectLst/>
                <a:highlight>
                  <a:srgbClr val="FFFFFF"/>
                </a:highlight>
                <a:latin typeface="+mn-lt"/>
              </a:rPr>
              <a:t> (in the range of 2000-2500)</a:t>
            </a:r>
          </a:p>
          <a:p>
            <a:endParaRPr lang="en-US" sz="1200" dirty="0">
              <a:latin typeface="+mn-lt"/>
            </a:endParaRPr>
          </a:p>
        </p:txBody>
      </p:sp>
      <p:sp>
        <p:nvSpPr>
          <p:cNvPr id="15" name="TextBox 14">
            <a:extLst>
              <a:ext uri="{FF2B5EF4-FFF2-40B4-BE49-F238E27FC236}">
                <a16:creationId xmlns:a16="http://schemas.microsoft.com/office/drawing/2014/main" id="{0AFEA09E-F9CC-AFF2-73DF-0D297677DE50}"/>
              </a:ext>
            </a:extLst>
          </p:cNvPr>
          <p:cNvSpPr txBox="1"/>
          <p:nvPr/>
        </p:nvSpPr>
        <p:spPr>
          <a:xfrm>
            <a:off x="9153523" y="3747631"/>
            <a:ext cx="2437129" cy="369332"/>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mn-lt"/>
              </a:rPr>
              <a:t>A large number of employees are </a:t>
            </a:r>
            <a:r>
              <a:rPr lang="en-US" sz="1200" i="1" u="sng" dirty="0">
                <a:latin typeface="+mn-lt"/>
              </a:rPr>
              <a:t>recently promoted</a:t>
            </a:r>
          </a:p>
        </p:txBody>
      </p:sp>
      <p:sp>
        <p:nvSpPr>
          <p:cNvPr id="17" name="TextBox 16">
            <a:extLst>
              <a:ext uri="{FF2B5EF4-FFF2-40B4-BE49-F238E27FC236}">
                <a16:creationId xmlns:a16="http://schemas.microsoft.com/office/drawing/2014/main" id="{CDF30C3A-F330-3A40-04D4-07256E0AA310}"/>
              </a:ext>
            </a:extLst>
          </p:cNvPr>
          <p:cNvSpPr txBox="1"/>
          <p:nvPr/>
        </p:nvSpPr>
        <p:spPr>
          <a:xfrm>
            <a:off x="496806" y="5190598"/>
            <a:ext cx="5450531" cy="338554"/>
          </a:xfrm>
          <a:prstGeom prst="rect">
            <a:avLst/>
          </a:prstGeom>
          <a:noFill/>
        </p:spPr>
        <p:txBody>
          <a:bodyPr wrap="none" rtlCol="0">
            <a:spAutoFit/>
          </a:bodyPr>
          <a:lstStyle/>
          <a:p>
            <a:pPr marL="171450" indent="-171450" algn="l">
              <a:buFont typeface="Arial" panose="020B0604020202020204" pitchFamily="34" charset="0"/>
              <a:buChar char="•"/>
            </a:pPr>
            <a:r>
              <a:rPr lang="en-US" sz="1600" dirty="0">
                <a:solidFill>
                  <a:srgbClr val="212121"/>
                </a:solidFill>
                <a:highlight>
                  <a:srgbClr val="FFFFFF"/>
                </a:highlight>
                <a:latin typeface="+mn-lt"/>
              </a:rPr>
              <a:t>Apart from those columns, </a:t>
            </a:r>
            <a:r>
              <a:rPr lang="en-US" sz="1600" i="1" u="sng" dirty="0">
                <a:solidFill>
                  <a:srgbClr val="212121"/>
                </a:solidFill>
                <a:highlight>
                  <a:srgbClr val="FFFFFF"/>
                </a:highlight>
                <a:latin typeface="+mn-lt"/>
              </a:rPr>
              <a:t>the distribution looks normal</a:t>
            </a:r>
            <a:endParaRPr lang="en-US" sz="1600" b="0" i="1" u="sng" dirty="0">
              <a:solidFill>
                <a:srgbClr val="212121"/>
              </a:solidFill>
              <a:effectLst/>
              <a:highlight>
                <a:srgbClr val="FFFFFF"/>
              </a:highlight>
              <a:latin typeface="+mn-lt"/>
            </a:endParaRPr>
          </a:p>
        </p:txBody>
      </p:sp>
    </p:spTree>
    <p:custDataLst>
      <p:tags r:id="rId1"/>
    </p:custDataLst>
    <p:extLst>
      <p:ext uri="{BB962C8B-B14F-4D97-AF65-F5344CB8AC3E}">
        <p14:creationId xmlns:p14="http://schemas.microsoft.com/office/powerpoint/2010/main" val="369133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Exploring Data (Descriptive Analytics)</a:t>
            </a:r>
          </a:p>
        </p:txBody>
      </p:sp>
      <p:sp>
        <p:nvSpPr>
          <p:cNvPr id="9" name="TextBox 8">
            <a:extLst>
              <a:ext uri="{FF2B5EF4-FFF2-40B4-BE49-F238E27FC236}">
                <a16:creationId xmlns:a16="http://schemas.microsoft.com/office/drawing/2014/main" id="{BE9463D3-5A46-43B9-F285-1CCE8FBB1856}"/>
              </a:ext>
            </a:extLst>
          </p:cNvPr>
          <p:cNvSpPr txBox="1"/>
          <p:nvPr/>
        </p:nvSpPr>
        <p:spPr>
          <a:xfrm>
            <a:off x="8060212" y="3152001"/>
            <a:ext cx="2953227" cy="369332"/>
          </a:xfrm>
          <a:prstGeom prst="rect">
            <a:avLst/>
          </a:prstGeom>
          <a:noFill/>
        </p:spPr>
        <p:txBody>
          <a:bodyPr wrap="square" lIns="0" tIns="0" rIns="0" bIns="0" rtlCol="0">
            <a:spAutoFit/>
          </a:bodyPr>
          <a:lstStyle/>
          <a:p>
            <a:pPr algn="l"/>
            <a:r>
              <a:rPr lang="en-US" sz="1200" b="0" i="0" dirty="0">
                <a:solidFill>
                  <a:srgbClr val="212121"/>
                </a:solidFill>
                <a:effectLst/>
                <a:highlight>
                  <a:srgbClr val="FFFFFF"/>
                </a:highlight>
                <a:latin typeface="+mn-lt"/>
              </a:rPr>
              <a:t>The company is dominated by 800 male employees.</a:t>
            </a:r>
          </a:p>
        </p:txBody>
      </p:sp>
      <p:sp>
        <p:nvSpPr>
          <p:cNvPr id="10" name="TextBox 9">
            <a:extLst>
              <a:ext uri="{FF2B5EF4-FFF2-40B4-BE49-F238E27FC236}">
                <a16:creationId xmlns:a16="http://schemas.microsoft.com/office/drawing/2014/main" id="{759855BF-724C-A126-3810-D1E4881801CB}"/>
              </a:ext>
            </a:extLst>
          </p:cNvPr>
          <p:cNvSpPr txBox="1"/>
          <p:nvPr/>
        </p:nvSpPr>
        <p:spPr>
          <a:xfrm>
            <a:off x="306657" y="6437022"/>
            <a:ext cx="5187639" cy="276999"/>
          </a:xfrm>
          <a:prstGeom prst="rect">
            <a:avLst/>
          </a:prstGeom>
          <a:noFill/>
        </p:spPr>
        <p:txBody>
          <a:bodyPr wrap="none" rtlCol="0">
            <a:spAutoFit/>
          </a:bodyPr>
          <a:lstStyle/>
          <a:p>
            <a:r>
              <a:rPr lang="en-US" sz="1200" u="sng" dirty="0">
                <a:latin typeface="+mn-lt"/>
                <a:cs typeface="Courier New" panose="02070309020205020404" pitchFamily="49" charset="0"/>
                <a:hlinkClick r:id="rId3"/>
              </a:rPr>
              <a:t>&lt;/&gt; Link to the code and charts generated for qualitative other attributes.</a:t>
            </a:r>
            <a:endParaRPr lang="en-US" sz="1200" u="sng" dirty="0">
              <a:latin typeface="+mn-lt"/>
              <a:cs typeface="Courier New" panose="02070309020205020404" pitchFamily="49" charset="0"/>
            </a:endParaRPr>
          </a:p>
        </p:txBody>
      </p:sp>
      <p:sp>
        <p:nvSpPr>
          <p:cNvPr id="12" name="TextBox 11">
            <a:extLst>
              <a:ext uri="{FF2B5EF4-FFF2-40B4-BE49-F238E27FC236}">
                <a16:creationId xmlns:a16="http://schemas.microsoft.com/office/drawing/2014/main" id="{16CC326E-B65D-BDA6-C202-058F93FCCFB7}"/>
              </a:ext>
            </a:extLst>
          </p:cNvPr>
          <p:cNvSpPr txBox="1"/>
          <p:nvPr/>
        </p:nvSpPr>
        <p:spPr>
          <a:xfrm>
            <a:off x="478775" y="1067440"/>
            <a:ext cx="4966424" cy="338554"/>
          </a:xfrm>
          <a:prstGeom prst="rect">
            <a:avLst/>
          </a:prstGeom>
          <a:noFill/>
        </p:spPr>
        <p:txBody>
          <a:bodyPr wrap="none" rtlCol="0">
            <a:spAutoFit/>
          </a:bodyPr>
          <a:lstStyle/>
          <a:p>
            <a:pPr marL="171450" indent="-171450" algn="l">
              <a:buFont typeface="Arial" panose="020B0604020202020204" pitchFamily="34" charset="0"/>
              <a:buChar char="•"/>
            </a:pPr>
            <a:r>
              <a:rPr lang="en-US" sz="1600" dirty="0">
                <a:solidFill>
                  <a:srgbClr val="212121"/>
                </a:solidFill>
                <a:highlight>
                  <a:srgbClr val="FFFFFF"/>
                </a:highlight>
                <a:latin typeface="+mn-lt"/>
              </a:rPr>
              <a:t>Using </a:t>
            </a:r>
            <a:r>
              <a:rPr lang="en-US" sz="1600" b="1" i="0" dirty="0">
                <a:solidFill>
                  <a:srgbClr val="212121"/>
                </a:solidFill>
                <a:effectLst/>
                <a:highlight>
                  <a:srgbClr val="FFFFFF"/>
                </a:highlight>
                <a:latin typeface="+mn-lt"/>
              </a:rPr>
              <a:t>Qualitative</a:t>
            </a:r>
            <a:r>
              <a:rPr lang="en-US" sz="1600" b="0" i="0" dirty="0">
                <a:solidFill>
                  <a:srgbClr val="212121"/>
                </a:solidFill>
                <a:effectLst/>
                <a:highlight>
                  <a:srgbClr val="FFFFFF"/>
                </a:highlight>
                <a:latin typeface="+mn-lt"/>
              </a:rPr>
              <a:t> Feature Distribution </a:t>
            </a:r>
            <a:r>
              <a:rPr lang="en-US" sz="1600" b="1" i="1" u="sng" dirty="0">
                <a:solidFill>
                  <a:srgbClr val="212121"/>
                </a:solidFill>
                <a:effectLst/>
                <a:highlight>
                  <a:srgbClr val="FFFFFF"/>
                </a:highlight>
                <a:latin typeface="+mn-lt"/>
              </a:rPr>
              <a:t>(Bar Chart)</a:t>
            </a:r>
          </a:p>
        </p:txBody>
      </p:sp>
      <p:sp>
        <p:nvSpPr>
          <p:cNvPr id="13" name="TextBox 12">
            <a:extLst>
              <a:ext uri="{FF2B5EF4-FFF2-40B4-BE49-F238E27FC236}">
                <a16:creationId xmlns:a16="http://schemas.microsoft.com/office/drawing/2014/main" id="{B037BD61-6BDE-9574-3D2D-5C7930454702}"/>
              </a:ext>
            </a:extLst>
          </p:cNvPr>
          <p:cNvSpPr txBox="1"/>
          <p:nvPr/>
        </p:nvSpPr>
        <p:spPr>
          <a:xfrm>
            <a:off x="4622800" y="3156826"/>
            <a:ext cx="3047999" cy="369332"/>
          </a:xfrm>
          <a:prstGeom prst="rect">
            <a:avLst/>
          </a:prstGeom>
          <a:noFill/>
        </p:spPr>
        <p:txBody>
          <a:bodyPr wrap="square" lIns="0" tIns="0" rIns="0" bIns="0" rtlCol="0">
            <a:spAutoFit/>
          </a:bodyPr>
          <a:lstStyle/>
          <a:p>
            <a:r>
              <a:rPr lang="en-US" sz="1200" dirty="0">
                <a:highlight>
                  <a:srgbClr val="FFFFFF"/>
                </a:highlight>
                <a:latin typeface="+mn-lt"/>
              </a:rPr>
              <a:t>Many employees have a high frequency of business travel, around 1000+ employees</a:t>
            </a:r>
            <a:endParaRPr lang="en-US" sz="1200" b="0" i="1" u="sng" dirty="0">
              <a:effectLst/>
              <a:highlight>
                <a:srgbClr val="FFFFFF"/>
              </a:highlight>
              <a:latin typeface="+mn-lt"/>
            </a:endParaRPr>
          </a:p>
        </p:txBody>
      </p:sp>
      <p:sp>
        <p:nvSpPr>
          <p:cNvPr id="14" name="TextBox 13">
            <a:extLst>
              <a:ext uri="{FF2B5EF4-FFF2-40B4-BE49-F238E27FC236}">
                <a16:creationId xmlns:a16="http://schemas.microsoft.com/office/drawing/2014/main" id="{4FFA36AA-246B-B52E-1198-F63E948EF4D3}"/>
              </a:ext>
            </a:extLst>
          </p:cNvPr>
          <p:cNvSpPr txBox="1"/>
          <p:nvPr/>
        </p:nvSpPr>
        <p:spPr>
          <a:xfrm>
            <a:off x="1118749" y="3152001"/>
            <a:ext cx="3247870" cy="553998"/>
          </a:xfrm>
          <a:prstGeom prst="rect">
            <a:avLst/>
          </a:prstGeom>
          <a:noFill/>
        </p:spPr>
        <p:txBody>
          <a:bodyPr wrap="square" lIns="0" tIns="0" rIns="0" bIns="0" rtlCol="0">
            <a:spAutoFit/>
          </a:bodyPr>
          <a:lstStyle/>
          <a:p>
            <a:r>
              <a:rPr lang="en-US" sz="1200" b="0" i="0" dirty="0">
                <a:effectLst/>
                <a:highlight>
                  <a:srgbClr val="FFFFFF"/>
                </a:highlight>
                <a:latin typeface="+mn-lt"/>
              </a:rPr>
              <a:t>Research &amp; Development is the department with the largest number of employees, around 900 employees</a:t>
            </a:r>
            <a:endParaRPr lang="en-US" sz="1200" b="0" i="1" u="sng" dirty="0">
              <a:effectLst/>
              <a:highlight>
                <a:srgbClr val="FFFFFF"/>
              </a:highlight>
              <a:latin typeface="+mn-lt"/>
            </a:endParaRPr>
          </a:p>
        </p:txBody>
      </p:sp>
      <p:pic>
        <p:nvPicPr>
          <p:cNvPr id="5" name="Picture 4">
            <a:extLst>
              <a:ext uri="{FF2B5EF4-FFF2-40B4-BE49-F238E27FC236}">
                <a16:creationId xmlns:a16="http://schemas.microsoft.com/office/drawing/2014/main" id="{42A8799A-3681-F809-12B9-8A7B47DFABD7}"/>
              </a:ext>
            </a:extLst>
          </p:cNvPr>
          <p:cNvPicPr>
            <a:picLocks noChangeAspect="1"/>
          </p:cNvPicPr>
          <p:nvPr/>
        </p:nvPicPr>
        <p:blipFill>
          <a:blip r:embed="rId4"/>
          <a:stretch>
            <a:fillRect/>
          </a:stretch>
        </p:blipFill>
        <p:spPr>
          <a:xfrm>
            <a:off x="1862483" y="1437517"/>
            <a:ext cx="1760402" cy="1569054"/>
          </a:xfrm>
          <a:prstGeom prst="rect">
            <a:avLst/>
          </a:prstGeom>
        </p:spPr>
      </p:pic>
      <p:pic>
        <p:nvPicPr>
          <p:cNvPr id="6" name="Picture 5">
            <a:extLst>
              <a:ext uri="{FF2B5EF4-FFF2-40B4-BE49-F238E27FC236}">
                <a16:creationId xmlns:a16="http://schemas.microsoft.com/office/drawing/2014/main" id="{E1A60D38-BAB5-405C-EF33-690EB257861E}"/>
              </a:ext>
            </a:extLst>
          </p:cNvPr>
          <p:cNvPicPr>
            <a:picLocks noChangeAspect="1"/>
          </p:cNvPicPr>
          <p:nvPr/>
        </p:nvPicPr>
        <p:blipFill>
          <a:blip r:embed="rId5"/>
          <a:stretch>
            <a:fillRect/>
          </a:stretch>
        </p:blipFill>
        <p:spPr>
          <a:xfrm>
            <a:off x="5341799" y="1467617"/>
            <a:ext cx="1618026" cy="1518455"/>
          </a:xfrm>
          <a:prstGeom prst="rect">
            <a:avLst/>
          </a:prstGeom>
        </p:spPr>
      </p:pic>
      <p:pic>
        <p:nvPicPr>
          <p:cNvPr id="7" name="Picture 6">
            <a:extLst>
              <a:ext uri="{FF2B5EF4-FFF2-40B4-BE49-F238E27FC236}">
                <a16:creationId xmlns:a16="http://schemas.microsoft.com/office/drawing/2014/main" id="{7E79AFA0-1EA2-A4B8-44DD-C0773AD62395}"/>
              </a:ext>
            </a:extLst>
          </p:cNvPr>
          <p:cNvPicPr>
            <a:picLocks noChangeAspect="1"/>
          </p:cNvPicPr>
          <p:nvPr/>
        </p:nvPicPr>
        <p:blipFill>
          <a:blip r:embed="rId6"/>
          <a:stretch>
            <a:fillRect/>
          </a:stretch>
        </p:blipFill>
        <p:spPr>
          <a:xfrm>
            <a:off x="8595241" y="1488115"/>
            <a:ext cx="1613756" cy="1518456"/>
          </a:xfrm>
          <a:prstGeom prst="rect">
            <a:avLst/>
          </a:prstGeom>
        </p:spPr>
      </p:pic>
      <p:pic>
        <p:nvPicPr>
          <p:cNvPr id="16" name="Picture 15">
            <a:extLst>
              <a:ext uri="{FF2B5EF4-FFF2-40B4-BE49-F238E27FC236}">
                <a16:creationId xmlns:a16="http://schemas.microsoft.com/office/drawing/2014/main" id="{F5EBA30A-8801-D18E-9E38-8E653CD1703E}"/>
              </a:ext>
            </a:extLst>
          </p:cNvPr>
          <p:cNvPicPr>
            <a:picLocks noChangeAspect="1"/>
          </p:cNvPicPr>
          <p:nvPr/>
        </p:nvPicPr>
        <p:blipFill>
          <a:blip r:embed="rId7"/>
          <a:stretch>
            <a:fillRect/>
          </a:stretch>
        </p:blipFill>
        <p:spPr>
          <a:xfrm>
            <a:off x="1935806" y="4056965"/>
            <a:ext cx="1613756" cy="1472629"/>
          </a:xfrm>
          <a:prstGeom prst="rect">
            <a:avLst/>
          </a:prstGeom>
        </p:spPr>
      </p:pic>
      <p:pic>
        <p:nvPicPr>
          <p:cNvPr id="18" name="Picture 17">
            <a:extLst>
              <a:ext uri="{FF2B5EF4-FFF2-40B4-BE49-F238E27FC236}">
                <a16:creationId xmlns:a16="http://schemas.microsoft.com/office/drawing/2014/main" id="{8DF03DD2-A0AB-4F8E-2C43-80764649984C}"/>
              </a:ext>
            </a:extLst>
          </p:cNvPr>
          <p:cNvPicPr>
            <a:picLocks noChangeAspect="1"/>
          </p:cNvPicPr>
          <p:nvPr/>
        </p:nvPicPr>
        <p:blipFill>
          <a:blip r:embed="rId8"/>
          <a:stretch>
            <a:fillRect/>
          </a:stretch>
        </p:blipFill>
        <p:spPr>
          <a:xfrm>
            <a:off x="5341799" y="4068146"/>
            <a:ext cx="1674712" cy="1495735"/>
          </a:xfrm>
          <a:prstGeom prst="rect">
            <a:avLst/>
          </a:prstGeom>
        </p:spPr>
      </p:pic>
      <p:pic>
        <p:nvPicPr>
          <p:cNvPr id="19" name="Picture 18">
            <a:extLst>
              <a:ext uri="{FF2B5EF4-FFF2-40B4-BE49-F238E27FC236}">
                <a16:creationId xmlns:a16="http://schemas.microsoft.com/office/drawing/2014/main" id="{1F6D9C99-3EC8-D957-BB9D-3FFE3ADE2C45}"/>
              </a:ext>
            </a:extLst>
          </p:cNvPr>
          <p:cNvPicPr>
            <a:picLocks noChangeAspect="1"/>
          </p:cNvPicPr>
          <p:nvPr/>
        </p:nvPicPr>
        <p:blipFill>
          <a:blip r:embed="rId9"/>
          <a:stretch>
            <a:fillRect/>
          </a:stretch>
        </p:blipFill>
        <p:spPr>
          <a:xfrm>
            <a:off x="8595241" y="4068146"/>
            <a:ext cx="1708150" cy="1504950"/>
          </a:xfrm>
          <a:prstGeom prst="rect">
            <a:avLst/>
          </a:prstGeom>
        </p:spPr>
      </p:pic>
      <p:sp>
        <p:nvSpPr>
          <p:cNvPr id="20" name="TextBox 19">
            <a:extLst>
              <a:ext uri="{FF2B5EF4-FFF2-40B4-BE49-F238E27FC236}">
                <a16:creationId xmlns:a16="http://schemas.microsoft.com/office/drawing/2014/main" id="{78EA0ABE-28F8-DBC0-7E49-A02CB940FBB3}"/>
              </a:ext>
            </a:extLst>
          </p:cNvPr>
          <p:cNvSpPr txBox="1"/>
          <p:nvPr/>
        </p:nvSpPr>
        <p:spPr>
          <a:xfrm>
            <a:off x="8161812" y="5674082"/>
            <a:ext cx="2953227" cy="923330"/>
          </a:xfrm>
          <a:prstGeom prst="rect">
            <a:avLst/>
          </a:prstGeom>
          <a:noFill/>
        </p:spPr>
        <p:txBody>
          <a:bodyPr wrap="square" lIns="0" tIns="0" rIns="0" bIns="0" rtlCol="0">
            <a:spAutoFit/>
          </a:bodyPr>
          <a:lstStyle/>
          <a:p>
            <a:pPr algn="l"/>
            <a:r>
              <a:rPr lang="en-US" sz="1200" b="0" i="0" dirty="0">
                <a:solidFill>
                  <a:srgbClr val="212121"/>
                </a:solidFill>
                <a:effectLst/>
                <a:highlight>
                  <a:srgbClr val="FFFFFF"/>
                </a:highlight>
                <a:latin typeface="+mn-lt"/>
              </a:rPr>
              <a:t>Only a small number of employees show extraordinary performance (4: </a:t>
            </a:r>
            <a:r>
              <a:rPr lang="en-US" sz="1200" b="0" i="1" dirty="0">
                <a:solidFill>
                  <a:srgbClr val="212121"/>
                </a:solidFill>
                <a:effectLst/>
                <a:highlight>
                  <a:srgbClr val="FFFFFF"/>
                </a:highlight>
                <a:latin typeface="+mn-lt"/>
              </a:rPr>
              <a:t>outstanding</a:t>
            </a:r>
            <a:r>
              <a:rPr lang="en-US" sz="1200" b="0" i="0" dirty="0">
                <a:solidFill>
                  <a:srgbClr val="212121"/>
                </a:solidFill>
                <a:effectLst/>
                <a:highlight>
                  <a:srgbClr val="FFFFFF"/>
                </a:highlight>
                <a:latin typeface="+mn-lt"/>
              </a:rPr>
              <a:t>) </a:t>
            </a:r>
          </a:p>
          <a:p>
            <a:pPr algn="l"/>
            <a:endParaRPr lang="en-US" sz="1200" dirty="0">
              <a:solidFill>
                <a:srgbClr val="212121"/>
              </a:solidFill>
              <a:highlight>
                <a:srgbClr val="FFFFFF"/>
              </a:highlight>
              <a:latin typeface="+mn-lt"/>
            </a:endParaRPr>
          </a:p>
          <a:p>
            <a:pPr algn="l"/>
            <a:r>
              <a:rPr lang="en-US" sz="1200" b="0" i="0" dirty="0">
                <a:solidFill>
                  <a:srgbClr val="212121"/>
                </a:solidFill>
                <a:effectLst/>
                <a:highlight>
                  <a:srgbClr val="FFFFFF"/>
                </a:highlight>
                <a:latin typeface="+mn-lt"/>
              </a:rPr>
              <a:t>And there are no employees who have low performance (1: </a:t>
            </a:r>
            <a:r>
              <a:rPr lang="en-US" sz="1200" b="0" i="1" dirty="0">
                <a:solidFill>
                  <a:srgbClr val="212121"/>
                </a:solidFill>
                <a:effectLst/>
                <a:highlight>
                  <a:srgbClr val="FFFFFF"/>
                </a:highlight>
                <a:latin typeface="+mn-lt"/>
              </a:rPr>
              <a:t>low</a:t>
            </a:r>
            <a:r>
              <a:rPr lang="en-US" sz="1200" b="0" i="0" dirty="0">
                <a:solidFill>
                  <a:srgbClr val="212121"/>
                </a:solidFill>
                <a:effectLst/>
                <a:highlight>
                  <a:srgbClr val="FFFFFF"/>
                </a:highlight>
                <a:latin typeface="+mn-lt"/>
              </a:rPr>
              <a:t>)</a:t>
            </a:r>
          </a:p>
        </p:txBody>
      </p:sp>
      <p:sp>
        <p:nvSpPr>
          <p:cNvPr id="21" name="TextBox 20">
            <a:extLst>
              <a:ext uri="{FF2B5EF4-FFF2-40B4-BE49-F238E27FC236}">
                <a16:creationId xmlns:a16="http://schemas.microsoft.com/office/drawing/2014/main" id="{23C3C517-9EAB-2EBB-A5D5-B4EA5A07256C}"/>
              </a:ext>
            </a:extLst>
          </p:cNvPr>
          <p:cNvSpPr txBox="1"/>
          <p:nvPr/>
        </p:nvSpPr>
        <p:spPr>
          <a:xfrm>
            <a:off x="4777384" y="5692001"/>
            <a:ext cx="3047999" cy="369332"/>
          </a:xfrm>
          <a:prstGeom prst="rect">
            <a:avLst/>
          </a:prstGeom>
          <a:noFill/>
        </p:spPr>
        <p:txBody>
          <a:bodyPr wrap="square" lIns="0" tIns="0" rIns="0" bIns="0" rtlCol="0">
            <a:spAutoFit/>
          </a:bodyPr>
          <a:lstStyle/>
          <a:p>
            <a:pPr algn="l"/>
            <a:r>
              <a:rPr lang="en-US" sz="1200" dirty="0">
                <a:solidFill>
                  <a:srgbClr val="212121"/>
                </a:solidFill>
                <a:highlight>
                  <a:srgbClr val="FFFFFF"/>
                </a:highlight>
                <a:latin typeface="+mn-lt"/>
              </a:rPr>
              <a:t>Relatively </a:t>
            </a:r>
            <a:r>
              <a:rPr lang="en-US" sz="1200" b="0" i="0" dirty="0">
                <a:solidFill>
                  <a:srgbClr val="212121"/>
                </a:solidFill>
                <a:effectLst/>
                <a:highlight>
                  <a:srgbClr val="FFFFFF"/>
                </a:highlight>
                <a:latin typeface="+mn-lt"/>
              </a:rPr>
              <a:t>small number of employees work overtime</a:t>
            </a:r>
          </a:p>
        </p:txBody>
      </p:sp>
      <p:sp>
        <p:nvSpPr>
          <p:cNvPr id="22" name="TextBox 21">
            <a:extLst>
              <a:ext uri="{FF2B5EF4-FFF2-40B4-BE49-F238E27FC236}">
                <a16:creationId xmlns:a16="http://schemas.microsoft.com/office/drawing/2014/main" id="{8A676F31-8434-2574-BA50-A52B307AEDA0}"/>
              </a:ext>
            </a:extLst>
          </p:cNvPr>
          <p:cNvSpPr txBox="1"/>
          <p:nvPr/>
        </p:nvSpPr>
        <p:spPr>
          <a:xfrm>
            <a:off x="1318620" y="5692001"/>
            <a:ext cx="3047999" cy="369332"/>
          </a:xfrm>
          <a:prstGeom prst="rect">
            <a:avLst/>
          </a:prstGeom>
          <a:noFill/>
        </p:spPr>
        <p:txBody>
          <a:bodyPr wrap="square" lIns="0" tIns="0" rIns="0" bIns="0" rtlCol="0">
            <a:spAutoFit/>
          </a:bodyPr>
          <a:lstStyle/>
          <a:p>
            <a:pPr algn="l"/>
            <a:r>
              <a:rPr lang="en-US" sz="1200" b="0" i="0" dirty="0">
                <a:solidFill>
                  <a:srgbClr val="212121"/>
                </a:solidFill>
                <a:effectLst/>
                <a:highlight>
                  <a:srgbClr val="FFFFFF"/>
                </a:highlight>
                <a:latin typeface="+mn-lt"/>
              </a:rPr>
              <a:t>The company is dominated by married employees</a:t>
            </a:r>
          </a:p>
        </p:txBody>
      </p:sp>
    </p:spTree>
    <p:custDataLst>
      <p:tags r:id="rId1"/>
    </p:custDataLst>
    <p:extLst>
      <p:ext uri="{BB962C8B-B14F-4D97-AF65-F5344CB8AC3E}">
        <p14:creationId xmlns:p14="http://schemas.microsoft.com/office/powerpoint/2010/main" val="39163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6837-F81B-4A76-A094-4D2A445AE3DF}"/>
              </a:ext>
            </a:extLst>
          </p:cNvPr>
          <p:cNvSpPr>
            <a:spLocks noGrp="1"/>
          </p:cNvSpPr>
          <p:nvPr>
            <p:ph type="title"/>
          </p:nvPr>
        </p:nvSpPr>
        <p:spPr/>
        <p:txBody>
          <a:bodyPr/>
          <a:lstStyle/>
          <a:p>
            <a:r>
              <a:rPr lang="en-US" sz="4000" dirty="0"/>
              <a:t>Final Project: By Vivek Kulthe</a:t>
            </a:r>
            <a:endParaRPr lang="en-GB" sz="4000" dirty="0"/>
          </a:p>
        </p:txBody>
      </p:sp>
      <p:sp>
        <p:nvSpPr>
          <p:cNvPr id="3" name="Content Placeholder 2">
            <a:extLst>
              <a:ext uri="{FF2B5EF4-FFF2-40B4-BE49-F238E27FC236}">
                <a16:creationId xmlns:a16="http://schemas.microsoft.com/office/drawing/2014/main" id="{7AD3E444-F4C0-4D0B-8ADD-0D6F0658A84E}"/>
              </a:ext>
            </a:extLst>
          </p:cNvPr>
          <p:cNvSpPr>
            <a:spLocks noGrp="1"/>
          </p:cNvSpPr>
          <p:nvPr>
            <p:ph idx="1"/>
          </p:nvPr>
        </p:nvSpPr>
        <p:spPr/>
        <p:txBody>
          <a:bodyPr anchor="ctr"/>
          <a:lstStyle/>
          <a:p>
            <a:pPr marL="0" indent="0">
              <a:buNone/>
            </a:pPr>
            <a:r>
              <a:rPr lang="en-US" sz="3600" b="1" i="1" dirty="0"/>
              <a:t>Why Do Employees Quit?</a:t>
            </a:r>
            <a:endParaRPr lang="en-IN" sz="3600" b="1" i="1" dirty="0"/>
          </a:p>
          <a:p>
            <a:pPr marL="0" indent="0">
              <a:buNone/>
            </a:pPr>
            <a:r>
              <a:rPr lang="en-US" sz="2800" i="1" dirty="0"/>
              <a:t>Employee Attrition Analysis &amp; Prediction</a:t>
            </a:r>
            <a:endParaRPr lang="en-IN" sz="2800" i="1" dirty="0"/>
          </a:p>
        </p:txBody>
      </p:sp>
      <p:pic>
        <p:nvPicPr>
          <p:cNvPr id="9" name="Picture 8">
            <a:extLst>
              <a:ext uri="{FF2B5EF4-FFF2-40B4-BE49-F238E27FC236}">
                <a16:creationId xmlns:a16="http://schemas.microsoft.com/office/drawing/2014/main" id="{E1774919-28B5-2080-19E2-02AF6D0776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7900" y="3429000"/>
            <a:ext cx="3619500" cy="3152835"/>
          </a:xfrm>
          <a:prstGeom prst="rect">
            <a:avLst/>
          </a:prstGeom>
        </p:spPr>
      </p:pic>
    </p:spTree>
    <p:custDataLst>
      <p:tags r:id="rId1"/>
    </p:custDataLst>
    <p:extLst>
      <p:ext uri="{BB962C8B-B14F-4D97-AF65-F5344CB8AC3E}">
        <p14:creationId xmlns:p14="http://schemas.microsoft.com/office/powerpoint/2010/main" val="4269403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1B20-EA67-6A3A-192B-1720829C173B}"/>
              </a:ext>
            </a:extLst>
          </p:cNvPr>
          <p:cNvSpPr>
            <a:spLocks noGrp="1"/>
          </p:cNvSpPr>
          <p:nvPr>
            <p:ph type="title"/>
          </p:nvPr>
        </p:nvSpPr>
        <p:spPr/>
        <p:txBody>
          <a:bodyPr/>
          <a:lstStyle/>
          <a:p>
            <a:r>
              <a:rPr lang="en-GB" dirty="0"/>
              <a:t>Exploring Data (Diagnostic Analytics)</a:t>
            </a:r>
            <a:endParaRPr lang="en-US" dirty="0"/>
          </a:p>
        </p:txBody>
      </p:sp>
      <p:sp>
        <p:nvSpPr>
          <p:cNvPr id="8" name="TextBox 7">
            <a:extLst>
              <a:ext uri="{FF2B5EF4-FFF2-40B4-BE49-F238E27FC236}">
                <a16:creationId xmlns:a16="http://schemas.microsoft.com/office/drawing/2014/main" id="{8D849022-9DDD-4EF8-36C6-55ED002BC7D0}"/>
              </a:ext>
            </a:extLst>
          </p:cNvPr>
          <p:cNvSpPr txBox="1"/>
          <p:nvPr/>
        </p:nvSpPr>
        <p:spPr>
          <a:xfrm>
            <a:off x="2371599" y="2749068"/>
            <a:ext cx="906017" cy="461665"/>
          </a:xfrm>
          <a:prstGeom prst="rect">
            <a:avLst/>
          </a:prstGeom>
          <a:noFill/>
        </p:spPr>
        <p:txBody>
          <a:bodyPr wrap="none" rtlCol="0">
            <a:spAutoFit/>
          </a:bodyPr>
          <a:lstStyle/>
          <a:p>
            <a:r>
              <a:rPr lang="en-US" sz="1200" b="1" dirty="0">
                <a:solidFill>
                  <a:schemeClr val="bg1">
                    <a:lumMod val="75000"/>
                  </a:schemeClr>
                </a:solidFill>
                <a:latin typeface="+mn-lt"/>
              </a:rPr>
              <a:t>Obtaining</a:t>
            </a:r>
          </a:p>
          <a:p>
            <a:pPr algn="ctr"/>
            <a:r>
              <a:rPr lang="en-US" sz="1200" b="1" dirty="0">
                <a:solidFill>
                  <a:schemeClr val="bg1">
                    <a:lumMod val="75000"/>
                  </a:schemeClr>
                </a:solidFill>
                <a:latin typeface="+mn-lt"/>
              </a:rPr>
              <a:t>Data</a:t>
            </a:r>
          </a:p>
        </p:txBody>
      </p:sp>
      <p:sp>
        <p:nvSpPr>
          <p:cNvPr id="9" name="TextBox 8">
            <a:extLst>
              <a:ext uri="{FF2B5EF4-FFF2-40B4-BE49-F238E27FC236}">
                <a16:creationId xmlns:a16="http://schemas.microsoft.com/office/drawing/2014/main" id="{8DF9AB9C-A8C4-8EED-0CB7-F8FAD724C6F3}"/>
              </a:ext>
            </a:extLst>
          </p:cNvPr>
          <p:cNvSpPr txBox="1"/>
          <p:nvPr/>
        </p:nvSpPr>
        <p:spPr>
          <a:xfrm>
            <a:off x="4904315" y="1046500"/>
            <a:ext cx="1882247" cy="584775"/>
          </a:xfrm>
          <a:prstGeom prst="rect">
            <a:avLst/>
          </a:prstGeom>
          <a:noFill/>
        </p:spPr>
        <p:txBody>
          <a:bodyPr wrap="none" rtlCol="0">
            <a:spAutoFit/>
          </a:bodyPr>
          <a:lstStyle/>
          <a:p>
            <a:r>
              <a:rPr lang="en-US" sz="3200" b="1" spc="300" dirty="0">
                <a:solidFill>
                  <a:srgbClr val="062D7B"/>
                </a:solidFill>
                <a:latin typeface="+mn-lt"/>
              </a:rPr>
              <a:t>OSEMN</a:t>
            </a:r>
            <a:endParaRPr lang="en-US" sz="2400" spc="300" dirty="0">
              <a:solidFill>
                <a:srgbClr val="062D7B"/>
              </a:solidFill>
              <a:latin typeface="+mn-lt"/>
            </a:endParaRPr>
          </a:p>
        </p:txBody>
      </p:sp>
      <p:sp>
        <p:nvSpPr>
          <p:cNvPr id="10" name="TextBox 9">
            <a:extLst>
              <a:ext uri="{FF2B5EF4-FFF2-40B4-BE49-F238E27FC236}">
                <a16:creationId xmlns:a16="http://schemas.microsoft.com/office/drawing/2014/main" id="{7D08635A-593D-D2CD-F07F-22C1793FDB6F}"/>
              </a:ext>
            </a:extLst>
          </p:cNvPr>
          <p:cNvSpPr txBox="1"/>
          <p:nvPr/>
        </p:nvSpPr>
        <p:spPr>
          <a:xfrm>
            <a:off x="3847478" y="2776575"/>
            <a:ext cx="947695" cy="461665"/>
          </a:xfrm>
          <a:prstGeom prst="rect">
            <a:avLst/>
          </a:prstGeom>
          <a:noFill/>
        </p:spPr>
        <p:txBody>
          <a:bodyPr wrap="none" rtlCol="0">
            <a:spAutoFit/>
          </a:bodyPr>
          <a:lstStyle/>
          <a:p>
            <a:r>
              <a:rPr lang="en-US" sz="1200" b="1" dirty="0">
                <a:solidFill>
                  <a:schemeClr val="bg1">
                    <a:lumMod val="75000"/>
                  </a:schemeClr>
                </a:solidFill>
                <a:latin typeface="+mn-lt"/>
              </a:rPr>
              <a:t>Scrubbing</a:t>
            </a:r>
          </a:p>
          <a:p>
            <a:pPr algn="ctr"/>
            <a:r>
              <a:rPr lang="en-US" sz="1200" b="1" dirty="0">
                <a:solidFill>
                  <a:schemeClr val="bg1">
                    <a:lumMod val="75000"/>
                  </a:schemeClr>
                </a:solidFill>
                <a:latin typeface="+mn-lt"/>
              </a:rPr>
              <a:t>Data</a:t>
            </a:r>
          </a:p>
        </p:txBody>
      </p:sp>
      <p:sp>
        <p:nvSpPr>
          <p:cNvPr id="11" name="TextBox 10">
            <a:extLst>
              <a:ext uri="{FF2B5EF4-FFF2-40B4-BE49-F238E27FC236}">
                <a16:creationId xmlns:a16="http://schemas.microsoft.com/office/drawing/2014/main" id="{87C00BC4-C5C8-0516-A407-41A84A3F923F}"/>
              </a:ext>
            </a:extLst>
          </p:cNvPr>
          <p:cNvSpPr txBox="1"/>
          <p:nvPr/>
        </p:nvSpPr>
        <p:spPr>
          <a:xfrm>
            <a:off x="5400849" y="2776575"/>
            <a:ext cx="896399" cy="461665"/>
          </a:xfrm>
          <a:prstGeom prst="rect">
            <a:avLst/>
          </a:prstGeom>
          <a:noFill/>
        </p:spPr>
        <p:txBody>
          <a:bodyPr wrap="none" rtlCol="0">
            <a:spAutoFit/>
          </a:bodyPr>
          <a:lstStyle/>
          <a:p>
            <a:r>
              <a:rPr lang="en-US" sz="1200" b="1" dirty="0">
                <a:solidFill>
                  <a:srgbClr val="062D7B"/>
                </a:solidFill>
                <a:latin typeface="+mn-lt"/>
              </a:rPr>
              <a:t>Exploring</a:t>
            </a:r>
          </a:p>
          <a:p>
            <a:pPr algn="ctr"/>
            <a:r>
              <a:rPr lang="en-US" sz="1200" b="1" dirty="0">
                <a:solidFill>
                  <a:srgbClr val="062D7B"/>
                </a:solidFill>
                <a:latin typeface="+mn-lt"/>
              </a:rPr>
              <a:t>Data</a:t>
            </a:r>
          </a:p>
        </p:txBody>
      </p:sp>
      <p:sp>
        <p:nvSpPr>
          <p:cNvPr id="12" name="TextBox 11">
            <a:extLst>
              <a:ext uri="{FF2B5EF4-FFF2-40B4-BE49-F238E27FC236}">
                <a16:creationId xmlns:a16="http://schemas.microsoft.com/office/drawing/2014/main" id="{915C91FF-30FC-A835-73A1-01970739F35F}"/>
              </a:ext>
            </a:extLst>
          </p:cNvPr>
          <p:cNvSpPr txBox="1"/>
          <p:nvPr/>
        </p:nvSpPr>
        <p:spPr>
          <a:xfrm>
            <a:off x="6902924" y="2842167"/>
            <a:ext cx="862737" cy="461665"/>
          </a:xfrm>
          <a:prstGeom prst="rect">
            <a:avLst/>
          </a:prstGeom>
          <a:noFill/>
        </p:spPr>
        <p:txBody>
          <a:bodyPr wrap="none" rtlCol="0">
            <a:spAutoFit/>
          </a:bodyPr>
          <a:lstStyle/>
          <a:p>
            <a:r>
              <a:rPr lang="en-US" sz="1200" b="1" dirty="0">
                <a:solidFill>
                  <a:schemeClr val="bg1">
                    <a:lumMod val="75000"/>
                  </a:schemeClr>
                </a:solidFill>
                <a:latin typeface="+mn-lt"/>
              </a:rPr>
              <a:t>Modeling</a:t>
            </a:r>
          </a:p>
          <a:p>
            <a:pPr algn="ctr"/>
            <a:r>
              <a:rPr lang="en-US" sz="1200" b="1" dirty="0">
                <a:solidFill>
                  <a:schemeClr val="bg1">
                    <a:lumMod val="75000"/>
                  </a:schemeClr>
                </a:solidFill>
                <a:latin typeface="+mn-lt"/>
              </a:rPr>
              <a:t>Data</a:t>
            </a:r>
          </a:p>
        </p:txBody>
      </p:sp>
      <p:sp>
        <p:nvSpPr>
          <p:cNvPr id="13" name="TextBox 12">
            <a:extLst>
              <a:ext uri="{FF2B5EF4-FFF2-40B4-BE49-F238E27FC236}">
                <a16:creationId xmlns:a16="http://schemas.microsoft.com/office/drawing/2014/main" id="{8F1106F6-8DA8-1F28-2FA9-982F27D91D01}"/>
              </a:ext>
            </a:extLst>
          </p:cNvPr>
          <p:cNvSpPr txBox="1"/>
          <p:nvPr/>
        </p:nvSpPr>
        <p:spPr>
          <a:xfrm>
            <a:off x="8234868" y="2842166"/>
            <a:ext cx="1056700" cy="461665"/>
          </a:xfrm>
          <a:prstGeom prst="rect">
            <a:avLst/>
          </a:prstGeom>
          <a:noFill/>
        </p:spPr>
        <p:txBody>
          <a:bodyPr wrap="none" rtlCol="0">
            <a:spAutoFit/>
          </a:bodyPr>
          <a:lstStyle/>
          <a:p>
            <a:r>
              <a:rPr lang="en-US" sz="1200" b="1" dirty="0" err="1">
                <a:solidFill>
                  <a:schemeClr val="bg1">
                    <a:lumMod val="75000"/>
                  </a:schemeClr>
                </a:solidFill>
                <a:latin typeface="+mn-lt"/>
              </a:rPr>
              <a:t>iNterpreting</a:t>
            </a:r>
            <a:endParaRPr lang="en-US" sz="1200" b="1" dirty="0">
              <a:solidFill>
                <a:schemeClr val="bg1">
                  <a:lumMod val="75000"/>
                </a:schemeClr>
              </a:solidFill>
              <a:latin typeface="+mn-lt"/>
            </a:endParaRPr>
          </a:p>
          <a:p>
            <a:pPr algn="ctr"/>
            <a:r>
              <a:rPr lang="en-US" sz="1200" b="1" dirty="0">
                <a:solidFill>
                  <a:schemeClr val="bg1">
                    <a:lumMod val="75000"/>
                  </a:schemeClr>
                </a:solidFill>
                <a:latin typeface="+mn-lt"/>
              </a:rPr>
              <a:t>Data</a:t>
            </a:r>
          </a:p>
        </p:txBody>
      </p:sp>
      <p:sp>
        <p:nvSpPr>
          <p:cNvPr id="14" name="TextBox 13">
            <a:extLst>
              <a:ext uri="{FF2B5EF4-FFF2-40B4-BE49-F238E27FC236}">
                <a16:creationId xmlns:a16="http://schemas.microsoft.com/office/drawing/2014/main" id="{5BADF09E-E484-24F0-D17C-2FF400F96FDA}"/>
              </a:ext>
            </a:extLst>
          </p:cNvPr>
          <p:cNvSpPr txBox="1"/>
          <p:nvPr/>
        </p:nvSpPr>
        <p:spPr>
          <a:xfrm>
            <a:off x="7985526" y="3366525"/>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Put the results into good use</a:t>
            </a:r>
          </a:p>
        </p:txBody>
      </p:sp>
      <p:sp>
        <p:nvSpPr>
          <p:cNvPr id="15" name="TextBox 14">
            <a:extLst>
              <a:ext uri="{FF2B5EF4-FFF2-40B4-BE49-F238E27FC236}">
                <a16:creationId xmlns:a16="http://schemas.microsoft.com/office/drawing/2014/main" id="{8C9B1A4E-E1CD-1854-B73A-40EB3E4A2888}"/>
              </a:ext>
            </a:extLst>
          </p:cNvPr>
          <p:cNvSpPr txBox="1"/>
          <p:nvPr/>
        </p:nvSpPr>
        <p:spPr>
          <a:xfrm>
            <a:off x="3546840" y="3282792"/>
            <a:ext cx="1475231" cy="769441"/>
          </a:xfrm>
          <a:prstGeom prst="rect">
            <a:avLst/>
          </a:prstGeom>
          <a:noFill/>
        </p:spPr>
        <p:txBody>
          <a:bodyPr wrap="square" rtlCol="0">
            <a:spAutoFit/>
          </a:bodyPr>
          <a:lstStyle/>
          <a:p>
            <a:pPr algn="ctr"/>
            <a:r>
              <a:rPr lang="en-US" sz="1100" dirty="0">
                <a:solidFill>
                  <a:schemeClr val="bg1">
                    <a:lumMod val="75000"/>
                  </a:schemeClr>
                </a:solidFill>
                <a:latin typeface="+mn-lt"/>
              </a:rPr>
              <a:t>Clean data to formats that machine understands</a:t>
            </a:r>
          </a:p>
        </p:txBody>
      </p:sp>
      <p:sp>
        <p:nvSpPr>
          <p:cNvPr id="16" name="TextBox 15">
            <a:extLst>
              <a:ext uri="{FF2B5EF4-FFF2-40B4-BE49-F238E27FC236}">
                <a16:creationId xmlns:a16="http://schemas.microsoft.com/office/drawing/2014/main" id="{409B6FFF-CE93-DFF5-2834-333D97D3A0E2}"/>
              </a:ext>
            </a:extLst>
          </p:cNvPr>
          <p:cNvSpPr txBox="1"/>
          <p:nvPr/>
        </p:nvSpPr>
        <p:spPr>
          <a:xfrm>
            <a:off x="5074564" y="3309088"/>
            <a:ext cx="1475231" cy="600164"/>
          </a:xfrm>
          <a:prstGeom prst="rect">
            <a:avLst/>
          </a:prstGeom>
          <a:noFill/>
        </p:spPr>
        <p:txBody>
          <a:bodyPr wrap="square" rtlCol="0">
            <a:spAutoFit/>
          </a:bodyPr>
          <a:lstStyle/>
          <a:p>
            <a:pPr algn="ctr"/>
            <a:r>
              <a:rPr lang="en-US" sz="1100" dirty="0">
                <a:solidFill>
                  <a:srgbClr val="062D7B"/>
                </a:solidFill>
                <a:latin typeface="+mn-lt"/>
              </a:rPr>
              <a:t>Find patterns and trends using statistical methods</a:t>
            </a:r>
          </a:p>
        </p:txBody>
      </p:sp>
      <p:sp>
        <p:nvSpPr>
          <p:cNvPr id="17" name="TextBox 16">
            <a:extLst>
              <a:ext uri="{FF2B5EF4-FFF2-40B4-BE49-F238E27FC236}">
                <a16:creationId xmlns:a16="http://schemas.microsoft.com/office/drawing/2014/main" id="{321BDB59-2B71-5063-E6E5-0CB930D1DE33}"/>
              </a:ext>
            </a:extLst>
          </p:cNvPr>
          <p:cNvSpPr txBox="1"/>
          <p:nvPr/>
        </p:nvSpPr>
        <p:spPr>
          <a:xfrm>
            <a:off x="6549795" y="3364247"/>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Construct models predict and forecast</a:t>
            </a:r>
          </a:p>
        </p:txBody>
      </p:sp>
      <p:sp>
        <p:nvSpPr>
          <p:cNvPr id="18" name="TextBox 17">
            <a:extLst>
              <a:ext uri="{FF2B5EF4-FFF2-40B4-BE49-F238E27FC236}">
                <a16:creationId xmlns:a16="http://schemas.microsoft.com/office/drawing/2014/main" id="{3480725B-D212-BAA6-FC07-B3EA267D54B5}"/>
              </a:ext>
            </a:extLst>
          </p:cNvPr>
          <p:cNvSpPr txBox="1"/>
          <p:nvPr/>
        </p:nvSpPr>
        <p:spPr>
          <a:xfrm>
            <a:off x="2054130" y="3305521"/>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Gather data from relevant sources</a:t>
            </a:r>
          </a:p>
        </p:txBody>
      </p:sp>
      <p:pic>
        <p:nvPicPr>
          <p:cNvPr id="3" name="Picture 2">
            <a:extLst>
              <a:ext uri="{FF2B5EF4-FFF2-40B4-BE49-F238E27FC236}">
                <a16:creationId xmlns:a16="http://schemas.microsoft.com/office/drawing/2014/main" id="{9AE5B019-6AE2-54FC-0A54-5ABE12D64EBD}"/>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4332758" y="4904067"/>
            <a:ext cx="1168157" cy="1134932"/>
          </a:xfrm>
          <a:prstGeom prst="rect">
            <a:avLst/>
          </a:prstGeom>
        </p:spPr>
      </p:pic>
      <p:pic>
        <p:nvPicPr>
          <p:cNvPr id="4" name="Picture 3">
            <a:extLst>
              <a:ext uri="{FF2B5EF4-FFF2-40B4-BE49-F238E27FC236}">
                <a16:creationId xmlns:a16="http://schemas.microsoft.com/office/drawing/2014/main" id="{2ADED083-E62A-97CD-DFF8-DC7B416AF99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6130809" y="4929495"/>
            <a:ext cx="1101576" cy="1084076"/>
          </a:xfrm>
          <a:prstGeom prst="rect">
            <a:avLst/>
          </a:prstGeom>
        </p:spPr>
      </p:pic>
      <p:pic>
        <p:nvPicPr>
          <p:cNvPr id="6" name="Picture 5">
            <a:extLst>
              <a:ext uri="{FF2B5EF4-FFF2-40B4-BE49-F238E27FC236}">
                <a16:creationId xmlns:a16="http://schemas.microsoft.com/office/drawing/2014/main" id="{B1273865-F858-2A94-FD4E-EC527B5BDF0C}"/>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9656908" y="4897434"/>
            <a:ext cx="1098924" cy="1148198"/>
          </a:xfrm>
          <a:prstGeom prst="rect">
            <a:avLst/>
          </a:prstGeom>
        </p:spPr>
      </p:pic>
      <p:sp>
        <p:nvSpPr>
          <p:cNvPr id="7" name="TextBox 6">
            <a:extLst>
              <a:ext uri="{FF2B5EF4-FFF2-40B4-BE49-F238E27FC236}">
                <a16:creationId xmlns:a16="http://schemas.microsoft.com/office/drawing/2014/main" id="{61A8E58F-BE55-231B-717E-AF41D42E65D2}"/>
              </a:ext>
            </a:extLst>
          </p:cNvPr>
          <p:cNvSpPr txBox="1"/>
          <p:nvPr/>
        </p:nvSpPr>
        <p:spPr>
          <a:xfrm>
            <a:off x="4414642"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Descriptive</a:t>
            </a:r>
          </a:p>
          <a:p>
            <a:pPr algn="ctr"/>
            <a:r>
              <a:rPr lang="en-US" sz="1100" b="1" dirty="0">
                <a:solidFill>
                  <a:schemeClr val="bg1">
                    <a:lumMod val="75000"/>
                  </a:schemeClr>
                </a:solidFill>
                <a:latin typeface="+mn-lt"/>
              </a:rPr>
              <a:t>Analytics</a:t>
            </a:r>
          </a:p>
        </p:txBody>
      </p:sp>
      <p:pic>
        <p:nvPicPr>
          <p:cNvPr id="21" name="Picture 20" descr="A blue line drawing of a brain and gears&#10;&#10;Description automatically generated">
            <a:extLst>
              <a:ext uri="{FF2B5EF4-FFF2-40B4-BE49-F238E27FC236}">
                <a16:creationId xmlns:a16="http://schemas.microsoft.com/office/drawing/2014/main" id="{D5CB5A71-8A37-0B7A-6CFF-2627E1DBB21E}"/>
              </a:ext>
            </a:extLst>
          </p:cNvPr>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a:off x="7862279" y="4929495"/>
            <a:ext cx="1164736" cy="1084076"/>
          </a:xfrm>
          <a:prstGeom prst="rect">
            <a:avLst/>
          </a:prstGeom>
        </p:spPr>
      </p:pic>
      <p:sp>
        <p:nvSpPr>
          <p:cNvPr id="22" name="TextBox 21">
            <a:extLst>
              <a:ext uri="{FF2B5EF4-FFF2-40B4-BE49-F238E27FC236}">
                <a16:creationId xmlns:a16="http://schemas.microsoft.com/office/drawing/2014/main" id="{D88B2983-8FBB-F30C-7389-CF94E51720AC}"/>
              </a:ext>
            </a:extLst>
          </p:cNvPr>
          <p:cNvSpPr txBox="1"/>
          <p:nvPr/>
        </p:nvSpPr>
        <p:spPr>
          <a:xfrm>
            <a:off x="6211184" y="6170502"/>
            <a:ext cx="940825" cy="430887"/>
          </a:xfrm>
          <a:prstGeom prst="rect">
            <a:avLst/>
          </a:prstGeom>
          <a:noFill/>
        </p:spPr>
        <p:txBody>
          <a:bodyPr wrap="square" rtlCol="0" anchor="ctr">
            <a:spAutoFit/>
          </a:bodyPr>
          <a:lstStyle/>
          <a:p>
            <a:pPr algn="ctr"/>
            <a:r>
              <a:rPr lang="en-US" sz="1100" b="1" dirty="0">
                <a:solidFill>
                  <a:srgbClr val="062D7B"/>
                </a:solidFill>
                <a:latin typeface="+mn-lt"/>
              </a:rPr>
              <a:t>Diagnostic</a:t>
            </a:r>
          </a:p>
          <a:p>
            <a:pPr algn="ctr"/>
            <a:r>
              <a:rPr lang="en-US" sz="1100" b="1" dirty="0">
                <a:solidFill>
                  <a:srgbClr val="062D7B"/>
                </a:solidFill>
                <a:latin typeface="+mn-lt"/>
              </a:rPr>
              <a:t>Analytics</a:t>
            </a:r>
          </a:p>
        </p:txBody>
      </p:sp>
      <p:sp>
        <p:nvSpPr>
          <p:cNvPr id="23" name="TextBox 22">
            <a:extLst>
              <a:ext uri="{FF2B5EF4-FFF2-40B4-BE49-F238E27FC236}">
                <a16:creationId xmlns:a16="http://schemas.microsoft.com/office/drawing/2014/main" id="{A6C07A0C-7E34-051E-C412-852B437747D7}"/>
              </a:ext>
            </a:extLst>
          </p:cNvPr>
          <p:cNvSpPr txBox="1"/>
          <p:nvPr/>
        </p:nvSpPr>
        <p:spPr>
          <a:xfrm>
            <a:off x="7927637"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Predictive</a:t>
            </a:r>
          </a:p>
          <a:p>
            <a:pPr algn="ctr"/>
            <a:r>
              <a:rPr lang="en-US" sz="1100" b="1" dirty="0">
                <a:solidFill>
                  <a:schemeClr val="bg1">
                    <a:lumMod val="75000"/>
                  </a:schemeClr>
                </a:solidFill>
                <a:latin typeface="+mn-lt"/>
              </a:rPr>
              <a:t>Analytics</a:t>
            </a:r>
          </a:p>
        </p:txBody>
      </p:sp>
      <p:sp>
        <p:nvSpPr>
          <p:cNvPr id="24" name="TextBox 23">
            <a:extLst>
              <a:ext uri="{FF2B5EF4-FFF2-40B4-BE49-F238E27FC236}">
                <a16:creationId xmlns:a16="http://schemas.microsoft.com/office/drawing/2014/main" id="{89F88C90-A738-5306-D534-019D7047BCA4}"/>
              </a:ext>
            </a:extLst>
          </p:cNvPr>
          <p:cNvSpPr txBox="1"/>
          <p:nvPr/>
        </p:nvSpPr>
        <p:spPr>
          <a:xfrm>
            <a:off x="9656908" y="6170502"/>
            <a:ext cx="1138399"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Prescriptive</a:t>
            </a:r>
          </a:p>
          <a:p>
            <a:pPr algn="ctr"/>
            <a:r>
              <a:rPr lang="en-US" sz="1100" b="1" dirty="0">
                <a:solidFill>
                  <a:schemeClr val="bg1">
                    <a:lumMod val="75000"/>
                  </a:schemeClr>
                </a:solidFill>
                <a:latin typeface="+mn-lt"/>
              </a:rPr>
              <a:t>Analytics</a:t>
            </a:r>
          </a:p>
        </p:txBody>
      </p:sp>
      <p:pic>
        <p:nvPicPr>
          <p:cNvPr id="26" name="Picture 25" descr="A pickaxe and file folders&#10;&#10;Description automatically generated">
            <a:extLst>
              <a:ext uri="{FF2B5EF4-FFF2-40B4-BE49-F238E27FC236}">
                <a16:creationId xmlns:a16="http://schemas.microsoft.com/office/drawing/2014/main" id="{BEF59BAA-6C85-F3D9-0A41-F89C87A092AF}"/>
              </a:ext>
            </a:extLst>
          </p:cNvPr>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89925" y="1812576"/>
            <a:ext cx="1097058" cy="895931"/>
          </a:xfrm>
          <a:prstGeom prst="rect">
            <a:avLst/>
          </a:prstGeom>
        </p:spPr>
      </p:pic>
      <p:pic>
        <p:nvPicPr>
          <p:cNvPr id="27" name="Picture 26">
            <a:extLst>
              <a:ext uri="{FF2B5EF4-FFF2-40B4-BE49-F238E27FC236}">
                <a16:creationId xmlns:a16="http://schemas.microsoft.com/office/drawing/2014/main" id="{1D9C869C-6904-C34C-C668-B44866349B6B}"/>
              </a:ext>
            </a:extLst>
          </p:cNvPr>
          <p:cNvPicPr>
            <a:picLocks noChangeAspect="1"/>
          </p:cNvPicPr>
          <p:nvPr/>
        </p:nvPicPr>
        <p:blipFill>
          <a:blip r:embed="rId11">
            <a:duotone>
              <a:schemeClr val="accent5">
                <a:shade val="45000"/>
                <a:satMod val="135000"/>
              </a:schemeClr>
              <a:prstClr val="white"/>
            </a:duotone>
          </a:blip>
          <a:stretch>
            <a:fillRect/>
          </a:stretch>
        </p:blipFill>
        <p:spPr>
          <a:xfrm>
            <a:off x="3907960" y="1870159"/>
            <a:ext cx="879817" cy="780765"/>
          </a:xfrm>
          <a:prstGeom prst="rect">
            <a:avLst/>
          </a:prstGeom>
        </p:spPr>
      </p:pic>
      <p:pic>
        <p:nvPicPr>
          <p:cNvPr id="28" name="Picture 27">
            <a:extLst>
              <a:ext uri="{FF2B5EF4-FFF2-40B4-BE49-F238E27FC236}">
                <a16:creationId xmlns:a16="http://schemas.microsoft.com/office/drawing/2014/main" id="{34EAC713-6AD4-8194-0373-76B2A61ABE5A}"/>
              </a:ext>
            </a:extLst>
          </p:cNvPr>
          <p:cNvPicPr>
            <a:picLocks noChangeAspect="1"/>
          </p:cNvPicPr>
          <p:nvPr/>
        </p:nvPicPr>
        <p:blipFill>
          <a:blip r:embed="rId12"/>
          <a:stretch>
            <a:fillRect/>
          </a:stretch>
        </p:blipFill>
        <p:spPr>
          <a:xfrm>
            <a:off x="5308754" y="1822967"/>
            <a:ext cx="991498" cy="875149"/>
          </a:xfrm>
          <a:prstGeom prst="rect">
            <a:avLst/>
          </a:prstGeom>
        </p:spPr>
      </p:pic>
      <p:pic>
        <p:nvPicPr>
          <p:cNvPr id="29" name="Picture 28">
            <a:extLst>
              <a:ext uri="{FF2B5EF4-FFF2-40B4-BE49-F238E27FC236}">
                <a16:creationId xmlns:a16="http://schemas.microsoft.com/office/drawing/2014/main" id="{4EB7DD8F-3B61-8E4E-1EBA-256FD1F0491D}"/>
              </a:ext>
            </a:extLst>
          </p:cNvPr>
          <p:cNvPicPr>
            <a:picLocks noChangeAspect="1"/>
          </p:cNvPicPr>
          <p:nvPr/>
        </p:nvPicPr>
        <p:blipFill>
          <a:blip r:embed="rId13">
            <a:duotone>
              <a:schemeClr val="accent5">
                <a:shade val="45000"/>
                <a:satMod val="135000"/>
              </a:schemeClr>
              <a:prstClr val="white"/>
            </a:duotone>
          </a:blip>
          <a:stretch>
            <a:fillRect/>
          </a:stretch>
        </p:blipFill>
        <p:spPr>
          <a:xfrm>
            <a:off x="6821229" y="1825534"/>
            <a:ext cx="953314" cy="870015"/>
          </a:xfrm>
          <a:prstGeom prst="rect">
            <a:avLst/>
          </a:prstGeom>
        </p:spPr>
      </p:pic>
      <p:pic>
        <p:nvPicPr>
          <p:cNvPr id="30" name="Picture 29">
            <a:extLst>
              <a:ext uri="{FF2B5EF4-FFF2-40B4-BE49-F238E27FC236}">
                <a16:creationId xmlns:a16="http://schemas.microsoft.com/office/drawing/2014/main" id="{ACB89182-D57D-49F8-8C6C-09720779B526}"/>
              </a:ext>
            </a:extLst>
          </p:cNvPr>
          <p:cNvPicPr>
            <a:picLocks noChangeAspect="1"/>
          </p:cNvPicPr>
          <p:nvPr/>
        </p:nvPicPr>
        <p:blipFill>
          <a:blip r:embed="rId14">
            <a:duotone>
              <a:schemeClr val="accent5">
                <a:shade val="45000"/>
                <a:satMod val="135000"/>
              </a:schemeClr>
              <a:prstClr val="white"/>
            </a:duotone>
          </a:blip>
          <a:stretch>
            <a:fillRect/>
          </a:stretch>
        </p:blipFill>
        <p:spPr>
          <a:xfrm>
            <a:off x="8295520" y="1812575"/>
            <a:ext cx="779071" cy="895932"/>
          </a:xfrm>
          <a:prstGeom prst="rect">
            <a:avLst/>
          </a:prstGeom>
        </p:spPr>
      </p:pic>
      <p:cxnSp>
        <p:nvCxnSpPr>
          <p:cNvPr id="32" name="Curved Connector 31">
            <a:extLst>
              <a:ext uri="{FF2B5EF4-FFF2-40B4-BE49-F238E27FC236}">
                <a16:creationId xmlns:a16="http://schemas.microsoft.com/office/drawing/2014/main" id="{02DC0C8A-1816-3560-133A-16310F2D2511}"/>
              </a:ext>
            </a:extLst>
          </p:cNvPr>
          <p:cNvCxnSpPr>
            <a:stCxn id="16" idx="2"/>
            <a:endCxn id="3" idx="0"/>
          </p:cNvCxnSpPr>
          <p:nvPr/>
        </p:nvCxnSpPr>
        <p:spPr>
          <a:xfrm rot="5400000">
            <a:off x="4867102" y="3958988"/>
            <a:ext cx="994815" cy="895343"/>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BD7618AA-2CCA-0679-B968-FFE7501C5AF0}"/>
              </a:ext>
            </a:extLst>
          </p:cNvPr>
          <p:cNvCxnSpPr>
            <a:cxnSpLocks/>
            <a:stCxn id="16" idx="2"/>
            <a:endCxn id="4" idx="0"/>
          </p:cNvCxnSpPr>
          <p:nvPr/>
        </p:nvCxnSpPr>
        <p:spPr>
          <a:xfrm rot="16200000" flipH="1">
            <a:off x="5736767" y="3984664"/>
            <a:ext cx="1020243" cy="869417"/>
          </a:xfrm>
          <a:prstGeom prst="curvedConnector3">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Curved Connector 37">
            <a:extLst>
              <a:ext uri="{FF2B5EF4-FFF2-40B4-BE49-F238E27FC236}">
                <a16:creationId xmlns:a16="http://schemas.microsoft.com/office/drawing/2014/main" id="{04F123A1-8AB4-AE34-D9EC-5C7B9B8C8708}"/>
              </a:ext>
            </a:extLst>
          </p:cNvPr>
          <p:cNvCxnSpPr>
            <a:cxnSpLocks/>
            <a:stCxn id="17" idx="2"/>
            <a:endCxn id="21" idx="0"/>
          </p:cNvCxnSpPr>
          <p:nvPr/>
        </p:nvCxnSpPr>
        <p:spPr>
          <a:xfrm rot="16200000" flipH="1">
            <a:off x="7298849" y="3783696"/>
            <a:ext cx="1134361" cy="1157236"/>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Curved Connector 40">
            <a:extLst>
              <a:ext uri="{FF2B5EF4-FFF2-40B4-BE49-F238E27FC236}">
                <a16:creationId xmlns:a16="http://schemas.microsoft.com/office/drawing/2014/main" id="{C5C5929C-B38A-BEDF-D7B6-8F76223AB13D}"/>
              </a:ext>
            </a:extLst>
          </p:cNvPr>
          <p:cNvCxnSpPr>
            <a:cxnSpLocks/>
            <a:stCxn id="14" idx="2"/>
            <a:endCxn id="6" idx="0"/>
          </p:cNvCxnSpPr>
          <p:nvPr/>
        </p:nvCxnSpPr>
        <p:spPr>
          <a:xfrm rot="16200000" flipH="1">
            <a:off x="8914745" y="3605809"/>
            <a:ext cx="1100022" cy="1483228"/>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Curved Connector 19">
            <a:extLst>
              <a:ext uri="{FF2B5EF4-FFF2-40B4-BE49-F238E27FC236}">
                <a16:creationId xmlns:a16="http://schemas.microsoft.com/office/drawing/2014/main" id="{7A2848A8-FBA9-4DC4-1325-7C879D9EC2C1}"/>
              </a:ext>
            </a:extLst>
          </p:cNvPr>
          <p:cNvCxnSpPr>
            <a:cxnSpLocks/>
            <a:stCxn id="18" idx="2"/>
          </p:cNvCxnSpPr>
          <p:nvPr/>
        </p:nvCxnSpPr>
        <p:spPr>
          <a:xfrm rot="5400000">
            <a:off x="1428707" y="3556285"/>
            <a:ext cx="1182917" cy="1543162"/>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Curved Connector 24">
            <a:extLst>
              <a:ext uri="{FF2B5EF4-FFF2-40B4-BE49-F238E27FC236}">
                <a16:creationId xmlns:a16="http://schemas.microsoft.com/office/drawing/2014/main" id="{E1E5658B-0C9B-B00C-435C-B27AD9D4BFE0}"/>
              </a:ext>
            </a:extLst>
          </p:cNvPr>
          <p:cNvCxnSpPr>
            <a:cxnSpLocks/>
            <a:stCxn id="15" idx="2"/>
          </p:cNvCxnSpPr>
          <p:nvPr/>
        </p:nvCxnSpPr>
        <p:spPr>
          <a:xfrm rot="5400000">
            <a:off x="3317133" y="3903702"/>
            <a:ext cx="818792" cy="1115854"/>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FD972421-FB7A-9223-DEF7-95C805B38ED0}"/>
              </a:ext>
            </a:extLst>
          </p:cNvPr>
          <p:cNvPicPr>
            <a:picLocks noChangeAspect="1"/>
          </p:cNvPicPr>
          <p:nvPr/>
        </p:nvPicPr>
        <p:blipFill>
          <a:blip r:embed="rId15">
            <a:duotone>
              <a:schemeClr val="accent5">
                <a:shade val="45000"/>
                <a:satMod val="135000"/>
              </a:schemeClr>
              <a:prstClr val="white"/>
            </a:duotone>
            <a:extLst>
              <a:ext uri="{BEBA8EAE-BF5A-486C-A8C5-ECC9F3942E4B}">
                <a14:imgProps xmlns:a14="http://schemas.microsoft.com/office/drawing/2010/main">
                  <a14:imgLayer r:embed="rId16">
                    <a14:imgEffect>
                      <a14:saturation sat="400000"/>
                    </a14:imgEffect>
                    <a14:imgEffect>
                      <a14:brightnessContrast contrast="-40000"/>
                    </a14:imgEffect>
                  </a14:imgLayer>
                </a14:imgProps>
              </a:ext>
            </a:extLst>
          </a:blip>
          <a:stretch>
            <a:fillRect/>
          </a:stretch>
        </p:blipFill>
        <p:spPr>
          <a:xfrm>
            <a:off x="759257" y="4906772"/>
            <a:ext cx="1138452" cy="1129523"/>
          </a:xfrm>
          <a:prstGeom prst="rect">
            <a:avLst/>
          </a:prstGeom>
        </p:spPr>
      </p:pic>
      <p:pic>
        <p:nvPicPr>
          <p:cNvPr id="34" name="Picture 33">
            <a:extLst>
              <a:ext uri="{FF2B5EF4-FFF2-40B4-BE49-F238E27FC236}">
                <a16:creationId xmlns:a16="http://schemas.microsoft.com/office/drawing/2014/main" id="{B248FD63-CFC3-B164-931C-72E06E3E1F6E}"/>
              </a:ext>
            </a:extLst>
          </p:cNvPr>
          <p:cNvPicPr>
            <a:picLocks noChangeAspect="1"/>
          </p:cNvPicPr>
          <p:nvPr/>
        </p:nvPicPr>
        <p:blipFill>
          <a:blip r:embed="rId17">
            <a:duotone>
              <a:schemeClr val="accent5">
                <a:shade val="45000"/>
                <a:satMod val="135000"/>
              </a:schemeClr>
              <a:prstClr val="white"/>
            </a:duotone>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2527603" y="4914831"/>
            <a:ext cx="1175261" cy="1113405"/>
          </a:xfrm>
          <a:prstGeom prst="rect">
            <a:avLst/>
          </a:prstGeom>
        </p:spPr>
      </p:pic>
      <p:sp>
        <p:nvSpPr>
          <p:cNvPr id="5" name="TextBox 4">
            <a:extLst>
              <a:ext uri="{FF2B5EF4-FFF2-40B4-BE49-F238E27FC236}">
                <a16:creationId xmlns:a16="http://schemas.microsoft.com/office/drawing/2014/main" id="{D0D7D388-8388-D1EE-72D8-D6658581B5CF}"/>
              </a:ext>
            </a:extLst>
          </p:cNvPr>
          <p:cNvSpPr txBox="1"/>
          <p:nvPr/>
        </p:nvSpPr>
        <p:spPr>
          <a:xfrm>
            <a:off x="858070"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 Mining</a:t>
            </a:r>
          </a:p>
        </p:txBody>
      </p:sp>
      <p:sp>
        <p:nvSpPr>
          <p:cNvPr id="19" name="TextBox 18">
            <a:extLst>
              <a:ext uri="{FF2B5EF4-FFF2-40B4-BE49-F238E27FC236}">
                <a16:creationId xmlns:a16="http://schemas.microsoft.com/office/drawing/2014/main" id="{50A480B4-5BF1-C7A0-5679-8EBC3BC852E9}"/>
              </a:ext>
            </a:extLst>
          </p:cNvPr>
          <p:cNvSpPr txBox="1"/>
          <p:nvPr/>
        </p:nvSpPr>
        <p:spPr>
          <a:xfrm>
            <a:off x="2698189"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a:t>
            </a:r>
          </a:p>
          <a:p>
            <a:pPr algn="ctr"/>
            <a:r>
              <a:rPr lang="en-US" sz="1100" b="1" dirty="0">
                <a:solidFill>
                  <a:schemeClr val="bg1">
                    <a:lumMod val="75000"/>
                  </a:schemeClr>
                </a:solidFill>
                <a:latin typeface="+mn-lt"/>
              </a:rPr>
              <a:t>Cleansing</a:t>
            </a:r>
          </a:p>
        </p:txBody>
      </p:sp>
    </p:spTree>
    <p:extLst>
      <p:ext uri="{BB962C8B-B14F-4D97-AF65-F5344CB8AC3E}">
        <p14:creationId xmlns:p14="http://schemas.microsoft.com/office/powerpoint/2010/main" val="929347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Exploring Data (Diagnostic Analytics)</a:t>
            </a:r>
          </a:p>
        </p:txBody>
      </p:sp>
      <p:sp>
        <p:nvSpPr>
          <p:cNvPr id="6" name="TextBox 5">
            <a:extLst>
              <a:ext uri="{FF2B5EF4-FFF2-40B4-BE49-F238E27FC236}">
                <a16:creationId xmlns:a16="http://schemas.microsoft.com/office/drawing/2014/main" id="{7A43BC2C-34A2-D71A-6923-1927D6EFB3DE}"/>
              </a:ext>
            </a:extLst>
          </p:cNvPr>
          <p:cNvSpPr txBox="1"/>
          <p:nvPr/>
        </p:nvSpPr>
        <p:spPr>
          <a:xfrm>
            <a:off x="6630714" y="1512386"/>
            <a:ext cx="4910082" cy="2893100"/>
          </a:xfrm>
          <a:prstGeom prst="rect">
            <a:avLst/>
          </a:prstGeom>
          <a:noFill/>
        </p:spPr>
        <p:txBody>
          <a:bodyPr wrap="square">
            <a:spAutoFit/>
          </a:bodyPr>
          <a:lstStyle/>
          <a:p>
            <a:r>
              <a:rPr lang="en-US" sz="1400" b="1" i="0" dirty="0">
                <a:effectLst/>
                <a:highlight>
                  <a:srgbClr val="FFFFFF"/>
                </a:highlight>
                <a:latin typeface="+mn-lt"/>
              </a:rPr>
              <a:t>Numerical &amp; Categorical Ordinal Correlation (Heatmap)</a:t>
            </a:r>
          </a:p>
          <a:p>
            <a:endParaRPr lang="en-US" sz="1400" b="0" i="0" dirty="0">
              <a:effectLst/>
              <a:highlight>
                <a:srgbClr val="FFFFFF"/>
              </a:highlight>
              <a:latin typeface="+mn-lt"/>
            </a:endParaRPr>
          </a:p>
          <a:p>
            <a:pPr marL="285750" indent="-285750">
              <a:buFont typeface="Arial" panose="020B0604020202020204" pitchFamily="34" charset="0"/>
              <a:buChar char="•"/>
            </a:pPr>
            <a:r>
              <a:rPr lang="en-US" sz="1400" i="1" dirty="0" err="1">
                <a:effectLst/>
                <a:highlight>
                  <a:srgbClr val="00FFFF"/>
                </a:highlight>
                <a:latin typeface="Courier New" panose="02070309020205020404" pitchFamily="49" charset="0"/>
                <a:cs typeface="Courier New" panose="02070309020205020404" pitchFamily="49" charset="0"/>
              </a:rPr>
              <a:t>PercentSalaryHike</a:t>
            </a:r>
            <a:r>
              <a:rPr lang="en-US" sz="1400" b="0" i="0" dirty="0">
                <a:effectLst/>
                <a:highlight>
                  <a:srgbClr val="FFFFFF"/>
                </a:highlight>
                <a:latin typeface="+mn-lt"/>
              </a:rPr>
              <a:t> and </a:t>
            </a:r>
            <a:r>
              <a:rPr lang="en-US" sz="1400" i="1" dirty="0">
                <a:highlight>
                  <a:srgbClr val="00FFFF"/>
                </a:highlight>
                <a:latin typeface="Courier New" panose="02070309020205020404" pitchFamily="49" charset="0"/>
                <a:cs typeface="Courier New" panose="02070309020205020404" pitchFamily="49" charset="0"/>
              </a:rPr>
              <a:t>PerformanceRating</a:t>
            </a:r>
            <a:r>
              <a:rPr lang="en-US" sz="1400" b="0" i="0" dirty="0">
                <a:effectLst/>
                <a:highlight>
                  <a:srgbClr val="FFFFFF"/>
                </a:highlight>
                <a:latin typeface="+mn-lt"/>
              </a:rPr>
              <a:t> have a strong positive relationship</a:t>
            </a:r>
          </a:p>
          <a:p>
            <a:pPr marL="285750" indent="-285750">
              <a:buFont typeface="Arial" panose="020B0604020202020204" pitchFamily="34" charset="0"/>
              <a:buChar char="•"/>
            </a:pPr>
            <a:endParaRPr lang="en-US" sz="1400" b="0" i="0" dirty="0">
              <a:effectLst/>
              <a:highlight>
                <a:srgbClr val="FFFFFF"/>
              </a:highlight>
              <a:latin typeface="+mn-lt"/>
            </a:endParaRPr>
          </a:p>
          <a:p>
            <a:pPr marL="285750" indent="-285750">
              <a:buFont typeface="Arial" panose="020B0604020202020204" pitchFamily="34" charset="0"/>
              <a:buChar char="•"/>
            </a:pPr>
            <a:endParaRPr lang="en-US" sz="1400" b="0" i="0" dirty="0">
              <a:effectLst/>
              <a:highlight>
                <a:srgbClr val="FFFFFF"/>
              </a:highlight>
              <a:latin typeface="+mn-lt"/>
            </a:endParaRPr>
          </a:p>
          <a:p>
            <a:pPr marL="285750" indent="-285750">
              <a:buFont typeface="Arial" panose="020B0604020202020204" pitchFamily="34" charset="0"/>
              <a:buChar char="•"/>
            </a:pPr>
            <a:r>
              <a:rPr lang="en-US" sz="1400" i="1" dirty="0" err="1">
                <a:highlight>
                  <a:srgbClr val="00FFFF"/>
                </a:highlight>
                <a:latin typeface="Courier New" panose="02070309020205020404" pitchFamily="49" charset="0"/>
                <a:cs typeface="Courier New" panose="02070309020205020404" pitchFamily="49" charset="0"/>
              </a:rPr>
              <a:t>TotalWorkingYears</a:t>
            </a:r>
            <a:r>
              <a:rPr lang="en-US" sz="1400" b="0" i="0" dirty="0">
                <a:effectLst/>
                <a:highlight>
                  <a:srgbClr val="FFFFFF"/>
                </a:highlight>
                <a:latin typeface="+mn-lt"/>
              </a:rPr>
              <a:t> has a strong positive relationship with </a:t>
            </a:r>
            <a:r>
              <a:rPr lang="en-US" sz="1400" i="1" dirty="0">
                <a:highlight>
                  <a:srgbClr val="00FFFF"/>
                </a:highlight>
                <a:latin typeface="Courier New" panose="02070309020205020404" pitchFamily="49" charset="0"/>
                <a:cs typeface="Courier New" panose="02070309020205020404" pitchFamily="49" charset="0"/>
              </a:rPr>
              <a:t>Age</a:t>
            </a:r>
            <a:r>
              <a:rPr lang="en-US" sz="1400" b="0" i="0" dirty="0">
                <a:effectLst/>
                <a:highlight>
                  <a:srgbClr val="FFFFFF"/>
                </a:highlight>
                <a:latin typeface="+mn-lt"/>
              </a:rPr>
              <a:t>, </a:t>
            </a:r>
            <a:r>
              <a:rPr lang="en-US" sz="1400" i="1" dirty="0">
                <a:highlight>
                  <a:srgbClr val="00FFFF"/>
                </a:highlight>
                <a:latin typeface="Courier New" panose="02070309020205020404" pitchFamily="49" charset="0"/>
                <a:cs typeface="Courier New" panose="02070309020205020404" pitchFamily="49" charset="0"/>
              </a:rPr>
              <a:t>MonthlyIncome</a:t>
            </a:r>
            <a:r>
              <a:rPr lang="en-US" sz="1400" b="0" i="0" dirty="0">
                <a:effectLst/>
                <a:highlight>
                  <a:srgbClr val="FFFFFF"/>
                </a:highlight>
                <a:latin typeface="+mn-lt"/>
              </a:rPr>
              <a:t>, and </a:t>
            </a:r>
            <a:r>
              <a:rPr lang="en-US" sz="1400" i="1" dirty="0">
                <a:highlight>
                  <a:srgbClr val="00FFFF"/>
                </a:highlight>
                <a:latin typeface="Courier New" panose="02070309020205020404" pitchFamily="49" charset="0"/>
                <a:cs typeface="Courier New" panose="02070309020205020404" pitchFamily="49" charset="0"/>
              </a:rPr>
              <a:t>JobLevel</a:t>
            </a:r>
          </a:p>
          <a:p>
            <a:pPr marL="285750" indent="-285750">
              <a:buFont typeface="Arial" panose="020B0604020202020204" pitchFamily="34" charset="0"/>
              <a:buChar char="•"/>
            </a:pPr>
            <a:endParaRPr lang="en-US" sz="1400" b="0" i="0" dirty="0">
              <a:effectLst/>
              <a:highlight>
                <a:srgbClr val="FFFFFF"/>
              </a:highlight>
              <a:latin typeface="+mn-lt"/>
            </a:endParaRPr>
          </a:p>
          <a:p>
            <a:pPr marL="285750" indent="-285750">
              <a:buFont typeface="Arial" panose="020B0604020202020204" pitchFamily="34" charset="0"/>
              <a:buChar char="•"/>
            </a:pPr>
            <a:endParaRPr lang="en-US" sz="1400" b="0" i="0" dirty="0">
              <a:effectLst/>
              <a:highlight>
                <a:srgbClr val="FFFFFF"/>
              </a:highlight>
              <a:latin typeface="+mn-lt"/>
            </a:endParaRPr>
          </a:p>
          <a:p>
            <a:pPr marL="285750" indent="-285750">
              <a:buFont typeface="Arial" panose="020B0604020202020204" pitchFamily="34" charset="0"/>
              <a:buChar char="•"/>
            </a:pPr>
            <a:r>
              <a:rPr lang="en-US" sz="1400" i="1" dirty="0" err="1">
                <a:highlight>
                  <a:srgbClr val="00FFFF"/>
                </a:highlight>
                <a:latin typeface="Courier New" panose="02070309020205020404" pitchFamily="49" charset="0"/>
                <a:cs typeface="Courier New" panose="02070309020205020404" pitchFamily="49" charset="0"/>
              </a:rPr>
              <a:t>YearsAtCompany</a:t>
            </a:r>
            <a:r>
              <a:rPr lang="en-US" sz="1400" b="0" i="0" dirty="0">
                <a:effectLst/>
                <a:highlight>
                  <a:srgbClr val="FFFFFF"/>
                </a:highlight>
                <a:latin typeface="+mn-lt"/>
              </a:rPr>
              <a:t> has a strong positive relationship with </a:t>
            </a:r>
            <a:r>
              <a:rPr lang="en-US" sz="1400" i="1" dirty="0" err="1">
                <a:highlight>
                  <a:srgbClr val="00FFFF"/>
                </a:highlight>
                <a:latin typeface="Courier New" panose="02070309020205020404" pitchFamily="49" charset="0"/>
                <a:cs typeface="Courier New" panose="02070309020205020404" pitchFamily="49" charset="0"/>
              </a:rPr>
              <a:t>YearsInCurrentRole</a:t>
            </a:r>
            <a:r>
              <a:rPr lang="en-US" sz="1400" b="0" i="0" dirty="0">
                <a:effectLst/>
                <a:highlight>
                  <a:srgbClr val="FFFFFF"/>
                </a:highlight>
                <a:latin typeface="+mn-lt"/>
              </a:rPr>
              <a:t> and </a:t>
            </a:r>
            <a:r>
              <a:rPr lang="en-US" sz="1400" i="1" dirty="0" err="1">
                <a:highlight>
                  <a:srgbClr val="00FFFF"/>
                </a:highlight>
                <a:latin typeface="Courier New" panose="02070309020205020404" pitchFamily="49" charset="0"/>
                <a:cs typeface="Courier New" panose="02070309020205020404" pitchFamily="49" charset="0"/>
              </a:rPr>
              <a:t>YearsWithCurrManager</a:t>
            </a:r>
            <a:endParaRPr lang="en-US" sz="1400" i="1" dirty="0">
              <a:highlight>
                <a:srgbClr val="00FFFF"/>
              </a:highlight>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07D648A0-147D-9EBF-CA2F-1D6F24BA76B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204" y="1006336"/>
            <a:ext cx="5444796" cy="5781040"/>
          </a:xfrm>
          <a:prstGeom prst="rect">
            <a:avLst/>
          </a:prstGeom>
        </p:spPr>
      </p:pic>
    </p:spTree>
    <p:custDataLst>
      <p:tags r:id="rId1"/>
    </p:custDataLst>
    <p:extLst>
      <p:ext uri="{BB962C8B-B14F-4D97-AF65-F5344CB8AC3E}">
        <p14:creationId xmlns:p14="http://schemas.microsoft.com/office/powerpoint/2010/main" val="72374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583D-481B-FB58-FCFD-325AD49C4CD6}"/>
              </a:ext>
            </a:extLst>
          </p:cNvPr>
          <p:cNvSpPr>
            <a:spLocks noGrp="1"/>
          </p:cNvSpPr>
          <p:nvPr>
            <p:ph type="title"/>
          </p:nvPr>
        </p:nvSpPr>
        <p:spPr/>
        <p:txBody>
          <a:bodyPr/>
          <a:lstStyle/>
          <a:p>
            <a:r>
              <a:rPr lang="en-US" dirty="0"/>
              <a:t>Multivariate Analysis (Correlation)</a:t>
            </a:r>
          </a:p>
        </p:txBody>
      </p:sp>
      <p:pic>
        <p:nvPicPr>
          <p:cNvPr id="1026" name="Picture 2">
            <a:extLst>
              <a:ext uri="{FF2B5EF4-FFF2-40B4-BE49-F238E27FC236}">
                <a16:creationId xmlns:a16="http://schemas.microsoft.com/office/drawing/2014/main" id="{C3B48555-8685-7C57-FD9D-DF294E7778E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9369" y="1196481"/>
            <a:ext cx="2845751" cy="19758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D2020F-B6D8-BCF3-768A-22959C01FB0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51430" y="2796450"/>
            <a:ext cx="2970615" cy="1975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DAB5956-547E-3FF2-CC36-335E538ABCC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89369" y="4518992"/>
            <a:ext cx="2845751" cy="2023312"/>
          </a:xfrm>
          <a:prstGeom prst="rect">
            <a:avLst/>
          </a:prstGeom>
          <a:noFill/>
          <a:extLst>
            <a:ext uri="{909E8E84-426E-40DD-AFC4-6F175D3DCCD1}">
              <a14:hiddenFill xmlns:a14="http://schemas.microsoft.com/office/drawing/2010/main">
                <a:solidFill>
                  <a:srgbClr val="FFFFFF"/>
                </a:solidFill>
              </a14:hiddenFill>
            </a:ext>
          </a:extLst>
        </p:spPr>
      </p:pic>
      <p:sp>
        <p:nvSpPr>
          <p:cNvPr id="8" name="Line Callout 1 (Accent Bar) 7">
            <a:extLst>
              <a:ext uri="{FF2B5EF4-FFF2-40B4-BE49-F238E27FC236}">
                <a16:creationId xmlns:a16="http://schemas.microsoft.com/office/drawing/2014/main" id="{9272A5C0-D572-BBE4-B375-D810D845D93C}"/>
              </a:ext>
            </a:extLst>
          </p:cNvPr>
          <p:cNvSpPr/>
          <p:nvPr/>
        </p:nvSpPr>
        <p:spPr>
          <a:xfrm>
            <a:off x="5161280" y="1327105"/>
            <a:ext cx="2845750" cy="1016000"/>
          </a:xfrm>
          <a:prstGeom prst="accentCallout1">
            <a:avLst>
              <a:gd name="adj1" fmla="val 18750"/>
              <a:gd name="adj2" fmla="val -8333"/>
              <a:gd name="adj3" fmla="val 20500"/>
              <a:gd name="adj4" fmla="val -35149"/>
            </a:avLst>
          </a:prstGeom>
          <a:noFill/>
          <a:ln>
            <a:extLst>
              <a:ext uri="{C807C97D-BFC1-408E-A445-0C87EB9F89A2}">
                <ask:lineSketchStyleProps xmlns:ask="http://schemas.microsoft.com/office/drawing/2018/sketchyshapes" sd="3507143784">
                  <a:custGeom>
                    <a:avLst/>
                    <a:gdLst>
                      <a:gd name="connsiteX0" fmla="*/ 0 w 2845750"/>
                      <a:gd name="connsiteY0" fmla="*/ 0 h 1016000"/>
                      <a:gd name="connsiteX1" fmla="*/ 626065 w 2845750"/>
                      <a:gd name="connsiteY1" fmla="*/ 0 h 1016000"/>
                      <a:gd name="connsiteX2" fmla="*/ 1195215 w 2845750"/>
                      <a:gd name="connsiteY2" fmla="*/ 0 h 1016000"/>
                      <a:gd name="connsiteX3" fmla="*/ 1735908 w 2845750"/>
                      <a:gd name="connsiteY3" fmla="*/ 0 h 1016000"/>
                      <a:gd name="connsiteX4" fmla="*/ 2305058 w 2845750"/>
                      <a:gd name="connsiteY4" fmla="*/ 0 h 1016000"/>
                      <a:gd name="connsiteX5" fmla="*/ 2845750 w 2845750"/>
                      <a:gd name="connsiteY5" fmla="*/ 0 h 1016000"/>
                      <a:gd name="connsiteX6" fmla="*/ 2845750 w 2845750"/>
                      <a:gd name="connsiteY6" fmla="*/ 477520 h 1016000"/>
                      <a:gd name="connsiteX7" fmla="*/ 2845750 w 2845750"/>
                      <a:gd name="connsiteY7" fmla="*/ 1016000 h 1016000"/>
                      <a:gd name="connsiteX8" fmla="*/ 2333515 w 2845750"/>
                      <a:gd name="connsiteY8" fmla="*/ 1016000 h 1016000"/>
                      <a:gd name="connsiteX9" fmla="*/ 1849737 w 2845750"/>
                      <a:gd name="connsiteY9" fmla="*/ 1016000 h 1016000"/>
                      <a:gd name="connsiteX10" fmla="*/ 1337503 w 2845750"/>
                      <a:gd name="connsiteY10" fmla="*/ 1016000 h 1016000"/>
                      <a:gd name="connsiteX11" fmla="*/ 768353 w 2845750"/>
                      <a:gd name="connsiteY11" fmla="*/ 1016000 h 1016000"/>
                      <a:gd name="connsiteX12" fmla="*/ 0 w 2845750"/>
                      <a:gd name="connsiteY12" fmla="*/ 1016000 h 1016000"/>
                      <a:gd name="connsiteX13" fmla="*/ 0 w 2845750"/>
                      <a:gd name="connsiteY13" fmla="*/ 508000 h 1016000"/>
                      <a:gd name="connsiteX14" fmla="*/ 0 w 2845750"/>
                      <a:gd name="connsiteY14" fmla="*/ 0 h 1016000"/>
                      <a:gd name="connsiteX0" fmla="*/ -237136 w 2845750"/>
                      <a:gd name="connsiteY0" fmla="*/ 0 h 1016000"/>
                      <a:gd name="connsiteX1" fmla="*/ -237136 w 2845750"/>
                      <a:gd name="connsiteY1" fmla="*/ 497840 h 1016000"/>
                      <a:gd name="connsiteX2" fmla="*/ -237136 w 2845750"/>
                      <a:gd name="connsiteY2" fmla="*/ 1016000 h 1016000"/>
                      <a:gd name="connsiteX3" fmla="*/ -237136 w 2845750"/>
                      <a:gd name="connsiteY3" fmla="*/ 518160 h 1016000"/>
                      <a:gd name="connsiteX4" fmla="*/ -237136 w 2845750"/>
                      <a:gd name="connsiteY4" fmla="*/ 0 h 1016000"/>
                      <a:gd name="connsiteX0" fmla="*/ -237136 w 2845750"/>
                      <a:gd name="connsiteY0" fmla="*/ 190500 h 1016000"/>
                      <a:gd name="connsiteX1" fmla="*/ -618695 w 2845750"/>
                      <a:gd name="connsiteY1" fmla="*/ 199390 h 1016000"/>
                      <a:gd name="connsiteX2" fmla="*/ -1000253 w 2845750"/>
                      <a:gd name="connsiteY2" fmla="*/ 208280 h 1016000"/>
                    </a:gdLst>
                    <a:ahLst/>
                    <a:cxnLst>
                      <a:cxn ang="0">
                        <a:pos x="connsiteX0" y="connsiteY0"/>
                      </a:cxn>
                      <a:cxn ang="0">
                        <a:pos x="connsiteX1" y="connsiteY1"/>
                      </a:cxn>
                      <a:cxn ang="0">
                        <a:pos x="connsiteX2" y="connsiteY2"/>
                      </a:cxn>
                    </a:cxnLst>
                    <a:rect l="l" t="t" r="r" b="b"/>
                    <a:pathLst>
                      <a:path w="2845750" h="1016000" stroke="0" extrusionOk="0">
                        <a:moveTo>
                          <a:pt x="0" y="0"/>
                        </a:moveTo>
                        <a:cubicBezTo>
                          <a:pt x="136292" y="-43702"/>
                          <a:pt x="416784" y="38731"/>
                          <a:pt x="626065" y="0"/>
                        </a:cubicBezTo>
                        <a:cubicBezTo>
                          <a:pt x="835347" y="-38731"/>
                          <a:pt x="1009946" y="61735"/>
                          <a:pt x="1195215" y="0"/>
                        </a:cubicBezTo>
                        <a:cubicBezTo>
                          <a:pt x="1380484" y="-61735"/>
                          <a:pt x="1559940" y="17977"/>
                          <a:pt x="1735908" y="0"/>
                        </a:cubicBezTo>
                        <a:cubicBezTo>
                          <a:pt x="1911876" y="-17977"/>
                          <a:pt x="2185734" y="16539"/>
                          <a:pt x="2305058" y="0"/>
                        </a:cubicBezTo>
                        <a:cubicBezTo>
                          <a:pt x="2424382" y="-16539"/>
                          <a:pt x="2621683" y="25531"/>
                          <a:pt x="2845750" y="0"/>
                        </a:cubicBezTo>
                        <a:cubicBezTo>
                          <a:pt x="2854789" y="149045"/>
                          <a:pt x="2838366" y="304116"/>
                          <a:pt x="2845750" y="477520"/>
                        </a:cubicBezTo>
                        <a:cubicBezTo>
                          <a:pt x="2853134" y="650924"/>
                          <a:pt x="2842564" y="876730"/>
                          <a:pt x="2845750" y="1016000"/>
                        </a:cubicBezTo>
                        <a:cubicBezTo>
                          <a:pt x="2659908" y="1070999"/>
                          <a:pt x="2542061" y="991730"/>
                          <a:pt x="2333515" y="1016000"/>
                        </a:cubicBezTo>
                        <a:cubicBezTo>
                          <a:pt x="2124970" y="1040270"/>
                          <a:pt x="1952548" y="1005818"/>
                          <a:pt x="1849737" y="1016000"/>
                        </a:cubicBezTo>
                        <a:cubicBezTo>
                          <a:pt x="1746926" y="1026182"/>
                          <a:pt x="1511114" y="1011965"/>
                          <a:pt x="1337503" y="1016000"/>
                        </a:cubicBezTo>
                        <a:cubicBezTo>
                          <a:pt x="1163892" y="1020035"/>
                          <a:pt x="982539" y="953917"/>
                          <a:pt x="768353" y="1016000"/>
                        </a:cubicBezTo>
                        <a:cubicBezTo>
                          <a:pt x="554167" y="1078083"/>
                          <a:pt x="222542" y="960647"/>
                          <a:pt x="0" y="1016000"/>
                        </a:cubicBezTo>
                        <a:cubicBezTo>
                          <a:pt x="-34494" y="813417"/>
                          <a:pt x="37099" y="637780"/>
                          <a:pt x="0" y="508000"/>
                        </a:cubicBezTo>
                        <a:cubicBezTo>
                          <a:pt x="-37099" y="378220"/>
                          <a:pt x="44448" y="167715"/>
                          <a:pt x="0" y="0"/>
                        </a:cubicBezTo>
                        <a:close/>
                      </a:path>
                      <a:path w="2845750" h="1016000" fill="none" extrusionOk="0">
                        <a:moveTo>
                          <a:pt x="-237136" y="0"/>
                        </a:moveTo>
                        <a:cubicBezTo>
                          <a:pt x="-199864" y="107178"/>
                          <a:pt x="-271262" y="323478"/>
                          <a:pt x="-237136" y="497840"/>
                        </a:cubicBezTo>
                        <a:cubicBezTo>
                          <a:pt x="-203010" y="672202"/>
                          <a:pt x="-271076" y="895741"/>
                          <a:pt x="-237136" y="1016000"/>
                        </a:cubicBezTo>
                        <a:cubicBezTo>
                          <a:pt x="-273941" y="839499"/>
                          <a:pt x="-194864" y="717460"/>
                          <a:pt x="-237136" y="518160"/>
                        </a:cubicBezTo>
                        <a:cubicBezTo>
                          <a:pt x="-279408" y="318860"/>
                          <a:pt x="-236835" y="233031"/>
                          <a:pt x="-237136" y="0"/>
                        </a:cubicBezTo>
                        <a:close/>
                      </a:path>
                      <a:path w="2845750" h="1016000" fill="none" extrusionOk="0">
                        <a:moveTo>
                          <a:pt x="-237136" y="190500"/>
                        </a:moveTo>
                        <a:cubicBezTo>
                          <a:pt x="-355695" y="214478"/>
                          <a:pt x="-461150" y="183973"/>
                          <a:pt x="-618695" y="199390"/>
                        </a:cubicBezTo>
                        <a:cubicBezTo>
                          <a:pt x="-776240" y="214807"/>
                          <a:pt x="-814156" y="187683"/>
                          <a:pt x="-1000253" y="20828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Salary has a great influence on the employee's performance</a:t>
            </a:r>
          </a:p>
        </p:txBody>
      </p:sp>
      <p:sp>
        <p:nvSpPr>
          <p:cNvPr id="11" name="Line Callout 1 (Accent Bar) 10">
            <a:extLst>
              <a:ext uri="{FF2B5EF4-FFF2-40B4-BE49-F238E27FC236}">
                <a16:creationId xmlns:a16="http://schemas.microsoft.com/office/drawing/2014/main" id="{A4F67029-AC75-C4EE-EC2C-9F7C7323462C}"/>
              </a:ext>
            </a:extLst>
          </p:cNvPr>
          <p:cNvSpPr/>
          <p:nvPr/>
        </p:nvSpPr>
        <p:spPr>
          <a:xfrm>
            <a:off x="5161280" y="5022648"/>
            <a:ext cx="3495042" cy="1016000"/>
          </a:xfrm>
          <a:prstGeom prst="accentCallout1">
            <a:avLst>
              <a:gd name="adj1" fmla="val 18750"/>
              <a:gd name="adj2" fmla="val -8333"/>
              <a:gd name="adj3" fmla="val 20500"/>
              <a:gd name="adj4" fmla="val -28687"/>
            </a:avLst>
          </a:prstGeom>
          <a:noFill/>
          <a:ln>
            <a:extLst>
              <a:ext uri="{C807C97D-BFC1-408E-A445-0C87EB9F89A2}">
                <ask:lineSketchStyleProps xmlns:ask="http://schemas.microsoft.com/office/drawing/2018/sketchyshapes" sd="1219033472">
                  <a:custGeom>
                    <a:avLst/>
                    <a:gdLst>
                      <a:gd name="connsiteX0" fmla="*/ 0 w 3495042"/>
                      <a:gd name="connsiteY0" fmla="*/ 0 h 1016000"/>
                      <a:gd name="connsiteX1" fmla="*/ 547557 w 3495042"/>
                      <a:gd name="connsiteY1" fmla="*/ 0 h 1016000"/>
                      <a:gd name="connsiteX2" fmla="*/ 1025212 w 3495042"/>
                      <a:gd name="connsiteY2" fmla="*/ 0 h 1016000"/>
                      <a:gd name="connsiteX3" fmla="*/ 1677620 w 3495042"/>
                      <a:gd name="connsiteY3" fmla="*/ 0 h 1016000"/>
                      <a:gd name="connsiteX4" fmla="*/ 2225177 w 3495042"/>
                      <a:gd name="connsiteY4" fmla="*/ 0 h 1016000"/>
                      <a:gd name="connsiteX5" fmla="*/ 2772733 w 3495042"/>
                      <a:gd name="connsiteY5" fmla="*/ 0 h 1016000"/>
                      <a:gd name="connsiteX6" fmla="*/ 3495042 w 3495042"/>
                      <a:gd name="connsiteY6" fmla="*/ 0 h 1016000"/>
                      <a:gd name="connsiteX7" fmla="*/ 3495042 w 3495042"/>
                      <a:gd name="connsiteY7" fmla="*/ 487680 h 1016000"/>
                      <a:gd name="connsiteX8" fmla="*/ 3495042 w 3495042"/>
                      <a:gd name="connsiteY8" fmla="*/ 1016000 h 1016000"/>
                      <a:gd name="connsiteX9" fmla="*/ 2982436 w 3495042"/>
                      <a:gd name="connsiteY9" fmla="*/ 1016000 h 1016000"/>
                      <a:gd name="connsiteX10" fmla="*/ 2399929 w 3495042"/>
                      <a:gd name="connsiteY10" fmla="*/ 1016000 h 1016000"/>
                      <a:gd name="connsiteX11" fmla="*/ 1817422 w 3495042"/>
                      <a:gd name="connsiteY11" fmla="*/ 1016000 h 1016000"/>
                      <a:gd name="connsiteX12" fmla="*/ 1269865 w 3495042"/>
                      <a:gd name="connsiteY12" fmla="*/ 1016000 h 1016000"/>
                      <a:gd name="connsiteX13" fmla="*/ 617457 w 3495042"/>
                      <a:gd name="connsiteY13" fmla="*/ 1016000 h 1016000"/>
                      <a:gd name="connsiteX14" fmla="*/ 0 w 3495042"/>
                      <a:gd name="connsiteY14" fmla="*/ 1016000 h 1016000"/>
                      <a:gd name="connsiteX15" fmla="*/ 0 w 3495042"/>
                      <a:gd name="connsiteY15" fmla="*/ 528320 h 1016000"/>
                      <a:gd name="connsiteX16" fmla="*/ 0 w 3495042"/>
                      <a:gd name="connsiteY16" fmla="*/ 0 h 1016000"/>
                      <a:gd name="connsiteX0" fmla="*/ -291242 w 3495042"/>
                      <a:gd name="connsiteY0" fmla="*/ 0 h 1016000"/>
                      <a:gd name="connsiteX1" fmla="*/ -291242 w 3495042"/>
                      <a:gd name="connsiteY1" fmla="*/ 497840 h 1016000"/>
                      <a:gd name="connsiteX2" fmla="*/ -291242 w 3495042"/>
                      <a:gd name="connsiteY2" fmla="*/ 1016000 h 1016000"/>
                      <a:gd name="connsiteX3" fmla="*/ -291242 w 3495042"/>
                      <a:gd name="connsiteY3" fmla="*/ 528320 h 1016000"/>
                      <a:gd name="connsiteX4" fmla="*/ -291242 w 3495042"/>
                      <a:gd name="connsiteY4" fmla="*/ 0 h 1016000"/>
                      <a:gd name="connsiteX0" fmla="*/ -291242 w 3495042"/>
                      <a:gd name="connsiteY0" fmla="*/ 190500 h 1016000"/>
                      <a:gd name="connsiteX1" fmla="*/ -632705 w 3495042"/>
                      <a:gd name="connsiteY1" fmla="*/ 199034 h 1016000"/>
                      <a:gd name="connsiteX2" fmla="*/ -1002623 w 3495042"/>
                      <a:gd name="connsiteY2" fmla="*/ 208280 h 1016000"/>
                    </a:gdLst>
                    <a:ahLst/>
                    <a:cxnLst>
                      <a:cxn ang="0">
                        <a:pos x="connsiteX0" y="connsiteY0"/>
                      </a:cxn>
                      <a:cxn ang="0">
                        <a:pos x="connsiteX1" y="connsiteY1"/>
                      </a:cxn>
                      <a:cxn ang="0">
                        <a:pos x="connsiteX2" y="connsiteY2"/>
                      </a:cxn>
                    </a:cxnLst>
                    <a:rect l="l" t="t" r="r" b="b"/>
                    <a:pathLst>
                      <a:path w="3495042" h="1016000" stroke="0" extrusionOk="0">
                        <a:moveTo>
                          <a:pt x="0" y="0"/>
                        </a:moveTo>
                        <a:cubicBezTo>
                          <a:pt x="241937" y="-60368"/>
                          <a:pt x="414737" y="29992"/>
                          <a:pt x="547557" y="0"/>
                        </a:cubicBezTo>
                        <a:cubicBezTo>
                          <a:pt x="680377" y="-29992"/>
                          <a:pt x="813670" y="12029"/>
                          <a:pt x="1025212" y="0"/>
                        </a:cubicBezTo>
                        <a:cubicBezTo>
                          <a:pt x="1236754" y="-12029"/>
                          <a:pt x="1509828" y="37960"/>
                          <a:pt x="1677620" y="0"/>
                        </a:cubicBezTo>
                        <a:cubicBezTo>
                          <a:pt x="1845412" y="-37960"/>
                          <a:pt x="2095474" y="45305"/>
                          <a:pt x="2225177" y="0"/>
                        </a:cubicBezTo>
                        <a:cubicBezTo>
                          <a:pt x="2354880" y="-45305"/>
                          <a:pt x="2623562" y="2149"/>
                          <a:pt x="2772733" y="0"/>
                        </a:cubicBezTo>
                        <a:cubicBezTo>
                          <a:pt x="2921904" y="-2149"/>
                          <a:pt x="3327627" y="36814"/>
                          <a:pt x="3495042" y="0"/>
                        </a:cubicBezTo>
                        <a:cubicBezTo>
                          <a:pt x="3540778" y="174987"/>
                          <a:pt x="3437604" y="314874"/>
                          <a:pt x="3495042" y="487680"/>
                        </a:cubicBezTo>
                        <a:cubicBezTo>
                          <a:pt x="3552480" y="660486"/>
                          <a:pt x="3466297" y="813978"/>
                          <a:pt x="3495042" y="1016000"/>
                        </a:cubicBezTo>
                        <a:cubicBezTo>
                          <a:pt x="3371125" y="1052553"/>
                          <a:pt x="3103405" y="993304"/>
                          <a:pt x="2982436" y="1016000"/>
                        </a:cubicBezTo>
                        <a:cubicBezTo>
                          <a:pt x="2861467" y="1038696"/>
                          <a:pt x="2662089" y="1010422"/>
                          <a:pt x="2399929" y="1016000"/>
                        </a:cubicBezTo>
                        <a:cubicBezTo>
                          <a:pt x="2137769" y="1021578"/>
                          <a:pt x="2006469" y="951903"/>
                          <a:pt x="1817422" y="1016000"/>
                        </a:cubicBezTo>
                        <a:cubicBezTo>
                          <a:pt x="1628375" y="1080097"/>
                          <a:pt x="1419146" y="1015083"/>
                          <a:pt x="1269865" y="1016000"/>
                        </a:cubicBezTo>
                        <a:cubicBezTo>
                          <a:pt x="1120584" y="1016917"/>
                          <a:pt x="920797" y="979320"/>
                          <a:pt x="617457" y="1016000"/>
                        </a:cubicBezTo>
                        <a:cubicBezTo>
                          <a:pt x="314117" y="1052680"/>
                          <a:pt x="205391" y="949907"/>
                          <a:pt x="0" y="1016000"/>
                        </a:cubicBezTo>
                        <a:cubicBezTo>
                          <a:pt x="-54522" y="774864"/>
                          <a:pt x="56186" y="630981"/>
                          <a:pt x="0" y="528320"/>
                        </a:cubicBezTo>
                        <a:cubicBezTo>
                          <a:pt x="-56186" y="425659"/>
                          <a:pt x="14903" y="146486"/>
                          <a:pt x="0" y="0"/>
                        </a:cubicBezTo>
                        <a:close/>
                      </a:path>
                      <a:path w="3495042" h="1016000" fill="none" extrusionOk="0">
                        <a:moveTo>
                          <a:pt x="-291242" y="0"/>
                        </a:moveTo>
                        <a:cubicBezTo>
                          <a:pt x="-271640" y="237744"/>
                          <a:pt x="-334108" y="343413"/>
                          <a:pt x="-291242" y="497840"/>
                        </a:cubicBezTo>
                        <a:cubicBezTo>
                          <a:pt x="-248376" y="652267"/>
                          <a:pt x="-336757" y="894895"/>
                          <a:pt x="-291242" y="1016000"/>
                        </a:cubicBezTo>
                        <a:cubicBezTo>
                          <a:pt x="-307091" y="909306"/>
                          <a:pt x="-285556" y="767124"/>
                          <a:pt x="-291242" y="528320"/>
                        </a:cubicBezTo>
                        <a:cubicBezTo>
                          <a:pt x="-296928" y="289516"/>
                          <a:pt x="-275113" y="211830"/>
                          <a:pt x="-291242" y="0"/>
                        </a:cubicBezTo>
                        <a:close/>
                      </a:path>
                      <a:path w="3495042" h="1016000" fill="none" extrusionOk="0">
                        <a:moveTo>
                          <a:pt x="-291242" y="190500"/>
                        </a:moveTo>
                        <a:cubicBezTo>
                          <a:pt x="-371743" y="194896"/>
                          <a:pt x="-482846" y="163152"/>
                          <a:pt x="-632705" y="199034"/>
                        </a:cubicBezTo>
                        <a:cubicBezTo>
                          <a:pt x="-782564" y="234916"/>
                          <a:pt x="-894610" y="161321"/>
                          <a:pt x="-1002623" y="20828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Most employees who are in the higher position have worked for the company for a long time</a:t>
            </a:r>
          </a:p>
        </p:txBody>
      </p:sp>
      <p:sp>
        <p:nvSpPr>
          <p:cNvPr id="12" name="Line Callout 1 (Accent Bar) 11">
            <a:extLst>
              <a:ext uri="{FF2B5EF4-FFF2-40B4-BE49-F238E27FC236}">
                <a16:creationId xmlns:a16="http://schemas.microsoft.com/office/drawing/2014/main" id="{0E8124E4-93EB-5390-3ABF-C23D72DF21DC}"/>
              </a:ext>
            </a:extLst>
          </p:cNvPr>
          <p:cNvSpPr/>
          <p:nvPr/>
        </p:nvSpPr>
        <p:spPr>
          <a:xfrm>
            <a:off x="3988985" y="3174876"/>
            <a:ext cx="2970615" cy="1016000"/>
          </a:xfrm>
          <a:prstGeom prst="accentCallout1">
            <a:avLst>
              <a:gd name="adj1" fmla="val 39750"/>
              <a:gd name="adj2" fmla="val 105371"/>
              <a:gd name="adj3" fmla="val 39500"/>
              <a:gd name="adj4" fmla="val 120900"/>
            </a:avLst>
          </a:prstGeom>
          <a:noFill/>
          <a:ln>
            <a:extLst>
              <a:ext uri="{C807C97D-BFC1-408E-A445-0C87EB9F89A2}">
                <ask:lineSketchStyleProps xmlns:ask="http://schemas.microsoft.com/office/drawing/2018/sketchyshapes" sd="1040371106">
                  <a:custGeom>
                    <a:avLst/>
                    <a:gdLst>
                      <a:gd name="connsiteX0" fmla="*/ 0 w 2970615"/>
                      <a:gd name="connsiteY0" fmla="*/ 0 h 1016000"/>
                      <a:gd name="connsiteX1" fmla="*/ 505005 w 2970615"/>
                      <a:gd name="connsiteY1" fmla="*/ 0 h 1016000"/>
                      <a:gd name="connsiteX2" fmla="*/ 1039715 w 2970615"/>
                      <a:gd name="connsiteY2" fmla="*/ 0 h 1016000"/>
                      <a:gd name="connsiteX3" fmla="*/ 1663544 w 2970615"/>
                      <a:gd name="connsiteY3" fmla="*/ 0 h 1016000"/>
                      <a:gd name="connsiteX4" fmla="*/ 2287374 w 2970615"/>
                      <a:gd name="connsiteY4" fmla="*/ 0 h 1016000"/>
                      <a:gd name="connsiteX5" fmla="*/ 2970615 w 2970615"/>
                      <a:gd name="connsiteY5" fmla="*/ 0 h 1016000"/>
                      <a:gd name="connsiteX6" fmla="*/ 2970615 w 2970615"/>
                      <a:gd name="connsiteY6" fmla="*/ 528320 h 1016000"/>
                      <a:gd name="connsiteX7" fmla="*/ 2970615 w 2970615"/>
                      <a:gd name="connsiteY7" fmla="*/ 1016000 h 1016000"/>
                      <a:gd name="connsiteX8" fmla="*/ 2376492 w 2970615"/>
                      <a:gd name="connsiteY8" fmla="*/ 1016000 h 1016000"/>
                      <a:gd name="connsiteX9" fmla="*/ 1812075 w 2970615"/>
                      <a:gd name="connsiteY9" fmla="*/ 1016000 h 1016000"/>
                      <a:gd name="connsiteX10" fmla="*/ 1307071 w 2970615"/>
                      <a:gd name="connsiteY10" fmla="*/ 1016000 h 1016000"/>
                      <a:gd name="connsiteX11" fmla="*/ 653535 w 2970615"/>
                      <a:gd name="connsiteY11" fmla="*/ 1016000 h 1016000"/>
                      <a:gd name="connsiteX12" fmla="*/ 0 w 2970615"/>
                      <a:gd name="connsiteY12" fmla="*/ 1016000 h 1016000"/>
                      <a:gd name="connsiteX13" fmla="*/ 0 w 2970615"/>
                      <a:gd name="connsiteY13" fmla="*/ 528320 h 1016000"/>
                      <a:gd name="connsiteX14" fmla="*/ 0 w 2970615"/>
                      <a:gd name="connsiteY14" fmla="*/ 0 h 1016000"/>
                      <a:gd name="connsiteX0" fmla="*/ 3130167 w 2970615"/>
                      <a:gd name="connsiteY0" fmla="*/ 0 h 1016000"/>
                      <a:gd name="connsiteX1" fmla="*/ 3130167 w 2970615"/>
                      <a:gd name="connsiteY1" fmla="*/ 508000 h 1016000"/>
                      <a:gd name="connsiteX2" fmla="*/ 3130167 w 2970615"/>
                      <a:gd name="connsiteY2" fmla="*/ 1016000 h 1016000"/>
                      <a:gd name="connsiteX3" fmla="*/ 3130167 w 2970615"/>
                      <a:gd name="connsiteY3" fmla="*/ 497840 h 1016000"/>
                      <a:gd name="connsiteX4" fmla="*/ 3130167 w 2970615"/>
                      <a:gd name="connsiteY4" fmla="*/ 0 h 1016000"/>
                      <a:gd name="connsiteX0" fmla="*/ 3130167 w 2970615"/>
                      <a:gd name="connsiteY0" fmla="*/ 403860 h 1016000"/>
                      <a:gd name="connsiteX1" fmla="*/ 3591474 w 2970615"/>
                      <a:gd name="connsiteY1" fmla="*/ 401320 h 1016000"/>
                    </a:gdLst>
                    <a:ahLst/>
                    <a:cxnLst>
                      <a:cxn ang="0">
                        <a:pos x="connsiteX0" y="connsiteY0"/>
                      </a:cxn>
                      <a:cxn ang="0">
                        <a:pos x="connsiteX1" y="connsiteY1"/>
                      </a:cxn>
                    </a:cxnLst>
                    <a:rect l="l" t="t" r="r" b="b"/>
                    <a:pathLst>
                      <a:path w="2970615" h="1016000" stroke="0" extrusionOk="0">
                        <a:moveTo>
                          <a:pt x="0" y="0"/>
                        </a:moveTo>
                        <a:cubicBezTo>
                          <a:pt x="157918" y="-52861"/>
                          <a:pt x="307230" y="6700"/>
                          <a:pt x="505005" y="0"/>
                        </a:cubicBezTo>
                        <a:cubicBezTo>
                          <a:pt x="702781" y="-6700"/>
                          <a:pt x="858228" y="5648"/>
                          <a:pt x="1039715" y="0"/>
                        </a:cubicBezTo>
                        <a:cubicBezTo>
                          <a:pt x="1221202" y="-5648"/>
                          <a:pt x="1477986" y="48937"/>
                          <a:pt x="1663544" y="0"/>
                        </a:cubicBezTo>
                        <a:cubicBezTo>
                          <a:pt x="1849102" y="-48937"/>
                          <a:pt x="2044622" y="32068"/>
                          <a:pt x="2287374" y="0"/>
                        </a:cubicBezTo>
                        <a:cubicBezTo>
                          <a:pt x="2530126" y="-32068"/>
                          <a:pt x="2813735" y="65502"/>
                          <a:pt x="2970615" y="0"/>
                        </a:cubicBezTo>
                        <a:cubicBezTo>
                          <a:pt x="2978919" y="137227"/>
                          <a:pt x="2934534" y="333568"/>
                          <a:pt x="2970615" y="528320"/>
                        </a:cubicBezTo>
                        <a:cubicBezTo>
                          <a:pt x="3006696" y="723072"/>
                          <a:pt x="2923095" y="859692"/>
                          <a:pt x="2970615" y="1016000"/>
                        </a:cubicBezTo>
                        <a:cubicBezTo>
                          <a:pt x="2700684" y="1070119"/>
                          <a:pt x="2575389" y="981123"/>
                          <a:pt x="2376492" y="1016000"/>
                        </a:cubicBezTo>
                        <a:cubicBezTo>
                          <a:pt x="2177595" y="1050877"/>
                          <a:pt x="1967059" y="1004699"/>
                          <a:pt x="1812075" y="1016000"/>
                        </a:cubicBezTo>
                        <a:cubicBezTo>
                          <a:pt x="1657091" y="1027301"/>
                          <a:pt x="1431696" y="986553"/>
                          <a:pt x="1307071" y="1016000"/>
                        </a:cubicBezTo>
                        <a:cubicBezTo>
                          <a:pt x="1182446" y="1045447"/>
                          <a:pt x="905216" y="949045"/>
                          <a:pt x="653535" y="1016000"/>
                        </a:cubicBezTo>
                        <a:cubicBezTo>
                          <a:pt x="401854" y="1082955"/>
                          <a:pt x="184161" y="981335"/>
                          <a:pt x="0" y="1016000"/>
                        </a:cubicBezTo>
                        <a:cubicBezTo>
                          <a:pt x="-31770" y="819580"/>
                          <a:pt x="15636" y="729284"/>
                          <a:pt x="0" y="528320"/>
                        </a:cubicBezTo>
                        <a:cubicBezTo>
                          <a:pt x="-15636" y="327356"/>
                          <a:pt x="43358" y="241265"/>
                          <a:pt x="0" y="0"/>
                        </a:cubicBezTo>
                        <a:close/>
                      </a:path>
                      <a:path w="2970615" h="1016000" fill="none" extrusionOk="0">
                        <a:moveTo>
                          <a:pt x="3130167" y="0"/>
                        </a:moveTo>
                        <a:cubicBezTo>
                          <a:pt x="3132441" y="181463"/>
                          <a:pt x="3092983" y="324230"/>
                          <a:pt x="3130167" y="508000"/>
                        </a:cubicBezTo>
                        <a:cubicBezTo>
                          <a:pt x="3167351" y="691770"/>
                          <a:pt x="3084170" y="903610"/>
                          <a:pt x="3130167" y="1016000"/>
                        </a:cubicBezTo>
                        <a:cubicBezTo>
                          <a:pt x="3113175" y="775388"/>
                          <a:pt x="3186994" y="605583"/>
                          <a:pt x="3130167" y="497840"/>
                        </a:cubicBezTo>
                        <a:cubicBezTo>
                          <a:pt x="3073340" y="390097"/>
                          <a:pt x="3149196" y="128917"/>
                          <a:pt x="3130167" y="0"/>
                        </a:cubicBezTo>
                        <a:close/>
                      </a:path>
                      <a:path w="2970615" h="1016000" fill="none" extrusionOk="0">
                        <a:moveTo>
                          <a:pt x="3130167" y="403860"/>
                        </a:moveTo>
                        <a:cubicBezTo>
                          <a:pt x="3360367" y="375163"/>
                          <a:pt x="3367752" y="446405"/>
                          <a:pt x="3591474" y="40132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latin typeface="+mn-lt"/>
              </a:rPr>
              <a:t>The longer employees work in the company, the more pay they will get</a:t>
            </a:r>
          </a:p>
        </p:txBody>
      </p:sp>
    </p:spTree>
    <p:extLst>
      <p:ext uri="{BB962C8B-B14F-4D97-AF65-F5344CB8AC3E}">
        <p14:creationId xmlns:p14="http://schemas.microsoft.com/office/powerpoint/2010/main" val="165917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8E23-1169-088B-6A68-E862C5691E76}"/>
              </a:ext>
            </a:extLst>
          </p:cNvPr>
          <p:cNvSpPr>
            <a:spLocks noGrp="1"/>
          </p:cNvSpPr>
          <p:nvPr>
            <p:ph type="title"/>
          </p:nvPr>
        </p:nvSpPr>
        <p:spPr/>
        <p:txBody>
          <a:bodyPr/>
          <a:lstStyle/>
          <a:p>
            <a:r>
              <a:rPr lang="en-GB" dirty="0"/>
              <a:t>Exploring Data (Diagnostic Analytics)</a:t>
            </a:r>
            <a:endParaRPr lang="en-US" dirty="0"/>
          </a:p>
        </p:txBody>
      </p:sp>
      <p:graphicFrame>
        <p:nvGraphicFramePr>
          <p:cNvPr id="4" name="Table 3">
            <a:extLst>
              <a:ext uri="{FF2B5EF4-FFF2-40B4-BE49-F238E27FC236}">
                <a16:creationId xmlns:a16="http://schemas.microsoft.com/office/drawing/2014/main" id="{6A49EBCE-1A87-FD15-C491-2146C6427BD2}"/>
              </a:ext>
            </a:extLst>
          </p:cNvPr>
          <p:cNvGraphicFramePr>
            <a:graphicFrameLocks noGrp="1"/>
          </p:cNvGraphicFramePr>
          <p:nvPr>
            <p:extLst>
              <p:ext uri="{D42A27DB-BD31-4B8C-83A1-F6EECF244321}">
                <p14:modId xmlns:p14="http://schemas.microsoft.com/office/powerpoint/2010/main" val="1037147287"/>
              </p:ext>
            </p:extLst>
          </p:nvPr>
        </p:nvGraphicFramePr>
        <p:xfrm>
          <a:off x="739928" y="3094834"/>
          <a:ext cx="10398971" cy="2423160"/>
        </p:xfrm>
        <a:graphic>
          <a:graphicData uri="http://schemas.openxmlformats.org/drawingml/2006/table">
            <a:tbl>
              <a:tblPr firstRow="1" bandRow="1">
                <a:tableStyleId>{69012ECD-51FC-41F1-AA8D-1B2483CD663E}</a:tableStyleId>
              </a:tblPr>
              <a:tblGrid>
                <a:gridCol w="1741732">
                  <a:extLst>
                    <a:ext uri="{9D8B030D-6E8A-4147-A177-3AD203B41FA5}">
                      <a16:colId xmlns:a16="http://schemas.microsoft.com/office/drawing/2014/main" val="2508719610"/>
                    </a:ext>
                  </a:extLst>
                </a:gridCol>
                <a:gridCol w="1755060">
                  <a:extLst>
                    <a:ext uri="{9D8B030D-6E8A-4147-A177-3AD203B41FA5}">
                      <a16:colId xmlns:a16="http://schemas.microsoft.com/office/drawing/2014/main" val="1209938236"/>
                    </a:ext>
                  </a:extLst>
                </a:gridCol>
                <a:gridCol w="1452880">
                  <a:extLst>
                    <a:ext uri="{9D8B030D-6E8A-4147-A177-3AD203B41FA5}">
                      <a16:colId xmlns:a16="http://schemas.microsoft.com/office/drawing/2014/main" val="2642734846"/>
                    </a:ext>
                  </a:extLst>
                </a:gridCol>
                <a:gridCol w="1544320">
                  <a:extLst>
                    <a:ext uri="{9D8B030D-6E8A-4147-A177-3AD203B41FA5}">
                      <a16:colId xmlns:a16="http://schemas.microsoft.com/office/drawing/2014/main" val="351119321"/>
                    </a:ext>
                  </a:extLst>
                </a:gridCol>
                <a:gridCol w="1981200">
                  <a:extLst>
                    <a:ext uri="{9D8B030D-6E8A-4147-A177-3AD203B41FA5}">
                      <a16:colId xmlns:a16="http://schemas.microsoft.com/office/drawing/2014/main" val="3894862021"/>
                    </a:ext>
                  </a:extLst>
                </a:gridCol>
                <a:gridCol w="1923779">
                  <a:extLst>
                    <a:ext uri="{9D8B030D-6E8A-4147-A177-3AD203B41FA5}">
                      <a16:colId xmlns:a16="http://schemas.microsoft.com/office/drawing/2014/main" val="534304506"/>
                    </a:ext>
                  </a:extLst>
                </a:gridCol>
              </a:tblGrid>
              <a:tr h="354806">
                <a:tc>
                  <a:txBody>
                    <a:bodyPr/>
                    <a:lstStyle/>
                    <a:p>
                      <a:pPr algn="l" fontAlgn="b"/>
                      <a:endParaRPr lang="en-US" sz="1050" b="0" i="0" u="none" strike="noStrike" dirty="0">
                        <a:solidFill>
                          <a:schemeClr val="bg1"/>
                        </a:solidFill>
                        <a:effectLst/>
                        <a:latin typeface="ArialMT"/>
                      </a:endParaRPr>
                    </a:p>
                  </a:txBody>
                  <a:tcPr marR="9144" anchor="ctr">
                    <a:lnL w="3175" cap="flat" cmpd="sng" algn="ctr">
                      <a:solidFill>
                        <a:srgbClr val="005495"/>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05495"/>
                      </a:solidFill>
                      <a:prstDash val="solid"/>
                      <a:round/>
                      <a:headEnd type="none" w="med" len="med"/>
                      <a:tailEnd type="none" w="med" len="med"/>
                    </a:lnB>
                  </a:tcPr>
                </a:tc>
                <a:tc>
                  <a:txBody>
                    <a:bodyPr/>
                    <a:lstStyle/>
                    <a:p>
                      <a:pPr algn="l" fontAlgn="b"/>
                      <a:r>
                        <a:rPr lang="en-US" sz="1050" b="1" i="0" u="none" strike="noStrike" dirty="0">
                          <a:solidFill>
                            <a:schemeClr val="bg1"/>
                          </a:solidFill>
                          <a:effectLst/>
                          <a:latin typeface="ArialMT"/>
                        </a:rPr>
                        <a:t>Career Progression</a:t>
                      </a:r>
                    </a:p>
                  </a:txBody>
                  <a:tcPr marR="9144" anchor="ctr">
                    <a:lnL w="12700" cap="flat" cmpd="sng" algn="ctr">
                      <a:solidFill>
                        <a:srgbClr val="005495"/>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05495"/>
                      </a:solidFill>
                      <a:prstDash val="solid"/>
                      <a:round/>
                      <a:headEnd type="none" w="med" len="med"/>
                      <a:tailEnd type="none" w="med" len="med"/>
                    </a:lnB>
                  </a:tcPr>
                </a:tc>
                <a:tc>
                  <a:txBody>
                    <a:bodyPr/>
                    <a:lstStyle/>
                    <a:p>
                      <a:pPr algn="l" fontAlgn="b"/>
                      <a:r>
                        <a:rPr lang="en-US" sz="1050" b="1" i="0" u="none" strike="noStrike" dirty="0">
                          <a:solidFill>
                            <a:schemeClr val="bg1"/>
                          </a:solidFill>
                          <a:effectLst/>
                          <a:latin typeface="ArialMT"/>
                        </a:rPr>
                        <a:t>Compensation &amp; Benefits</a:t>
                      </a:r>
                    </a:p>
                  </a:txBody>
                  <a:tcPr marR="9144" anchor="ctr">
                    <a:lnL w="12700" cap="flat" cmpd="sng" algn="ctr">
                      <a:solidFill>
                        <a:srgbClr val="005495"/>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05495"/>
                      </a:solidFill>
                      <a:prstDash val="solid"/>
                      <a:round/>
                      <a:headEnd type="none" w="med" len="med"/>
                      <a:tailEnd type="none" w="med" len="med"/>
                    </a:lnB>
                  </a:tcPr>
                </a:tc>
                <a:tc>
                  <a:txBody>
                    <a:bodyPr/>
                    <a:lstStyle/>
                    <a:p>
                      <a:pPr algn="l" fontAlgn="b"/>
                      <a:r>
                        <a:rPr lang="en-US" sz="1050" b="1" i="0" u="none" strike="noStrike" dirty="0">
                          <a:solidFill>
                            <a:schemeClr val="bg1"/>
                          </a:solidFill>
                          <a:effectLst/>
                          <a:latin typeface="ArialMT"/>
                        </a:rPr>
                        <a:t>Demographic Factors</a:t>
                      </a:r>
                    </a:p>
                  </a:txBody>
                  <a:tcPr marR="9144" anchor="ctr">
                    <a:lnL w="12700" cap="flat" cmpd="sng" algn="ctr">
                      <a:solidFill>
                        <a:srgbClr val="005495"/>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05495"/>
                      </a:solidFill>
                      <a:prstDash val="solid"/>
                      <a:round/>
                      <a:headEnd type="none" w="med" len="med"/>
                      <a:tailEnd type="none" w="med" len="med"/>
                    </a:lnB>
                  </a:tcPr>
                </a:tc>
                <a:tc>
                  <a:txBody>
                    <a:bodyPr/>
                    <a:lstStyle/>
                    <a:p>
                      <a:pPr algn="l" fontAlgn="b"/>
                      <a:r>
                        <a:rPr lang="en-US" sz="1050" b="1" i="0" u="none" strike="noStrike" dirty="0">
                          <a:solidFill>
                            <a:schemeClr val="bg1"/>
                          </a:solidFill>
                          <a:effectLst/>
                          <a:latin typeface="ArialMT"/>
                        </a:rPr>
                        <a:t>Job Satisfaction</a:t>
                      </a:r>
                    </a:p>
                  </a:txBody>
                  <a:tcPr marR="9144" anchor="ctr">
                    <a:lnL w="12700" cap="flat" cmpd="sng" algn="ctr">
                      <a:solidFill>
                        <a:srgbClr val="005495"/>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05495"/>
                      </a:solidFill>
                      <a:prstDash val="solid"/>
                      <a:round/>
                      <a:headEnd type="none" w="med" len="med"/>
                      <a:tailEnd type="none" w="med" len="med"/>
                    </a:lnB>
                  </a:tcPr>
                </a:tc>
                <a:tc>
                  <a:txBody>
                    <a:bodyPr/>
                    <a:lstStyle/>
                    <a:p>
                      <a:pPr algn="l" fontAlgn="b"/>
                      <a:r>
                        <a:rPr lang="en-US" sz="1050" b="1" i="0" u="none" strike="noStrike" dirty="0">
                          <a:solidFill>
                            <a:schemeClr val="bg1"/>
                          </a:solidFill>
                          <a:effectLst/>
                          <a:latin typeface="ArialMT"/>
                        </a:rPr>
                        <a:t>Work Environment</a:t>
                      </a:r>
                    </a:p>
                  </a:txBody>
                  <a:tcPr marR="9144" anchor="ctr">
                    <a:lnL w="12700" cap="flat" cmpd="sng" algn="ctr">
                      <a:solidFill>
                        <a:srgbClr val="005495"/>
                      </a:solidFill>
                      <a:prstDash val="solid"/>
                      <a:round/>
                      <a:headEnd type="none" w="med" len="med"/>
                      <a:tailEnd type="none" w="med" len="med"/>
                    </a:lnL>
                    <a:lnR w="3175" cap="flat" cmpd="sng" algn="ctr">
                      <a:solidFill>
                        <a:srgbClr val="005495"/>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05495"/>
                      </a:solidFill>
                      <a:prstDash val="solid"/>
                      <a:round/>
                      <a:headEnd type="none" w="med" len="med"/>
                      <a:tailEnd type="none" w="med" len="med"/>
                    </a:lnB>
                  </a:tcPr>
                </a:tc>
                <a:extLst>
                  <a:ext uri="{0D108BD9-81ED-4DB2-BD59-A6C34878D82A}">
                    <a16:rowId xmlns:a16="http://schemas.microsoft.com/office/drawing/2014/main" val="3759327525"/>
                  </a:ext>
                </a:extLst>
              </a:tr>
              <a:tr h="120400">
                <a:tc rowSpan="4">
                  <a:txBody>
                    <a:bodyPr/>
                    <a:lstStyle/>
                    <a:p>
                      <a:pPr algn="l" fontAlgn="b"/>
                      <a:r>
                        <a:rPr lang="en-US" sz="1050" b="1" i="1" u="none" strike="noStrike" dirty="0">
                          <a:solidFill>
                            <a:srgbClr val="062D7B"/>
                          </a:solidFill>
                          <a:effectLst/>
                          <a:latin typeface="+mn-lt"/>
                          <a:cs typeface="Courier New" panose="02070309020205020404" pitchFamily="49" charset="0"/>
                        </a:rPr>
                        <a:t>Analysis of </a:t>
                      </a:r>
                      <a:r>
                        <a:rPr lang="en-US" sz="1050" b="1" i="1" u="sng" strike="noStrike" dirty="0">
                          <a:solidFill>
                            <a:srgbClr val="062D7B"/>
                          </a:solidFill>
                          <a:effectLst/>
                          <a:latin typeface="+mn-lt"/>
                          <a:cs typeface="Courier New" panose="02070309020205020404" pitchFamily="49" charset="0"/>
                        </a:rPr>
                        <a:t>Qualitative</a:t>
                      </a:r>
                      <a:r>
                        <a:rPr lang="en-US" sz="1050" b="1" i="1" u="none" strike="noStrike" dirty="0">
                          <a:solidFill>
                            <a:srgbClr val="062D7B"/>
                          </a:solidFill>
                          <a:effectLst/>
                          <a:latin typeface="+mn-lt"/>
                          <a:cs typeface="Courier New" panose="02070309020205020404" pitchFamily="49" charset="0"/>
                        </a:rPr>
                        <a:t> (Categorical) Data is done using </a:t>
                      </a:r>
                      <a:r>
                        <a:rPr lang="en-US" sz="1050" b="1" i="1" u="sng" strike="noStrike" dirty="0">
                          <a:solidFill>
                            <a:srgbClr val="062D7B"/>
                          </a:solidFill>
                          <a:effectLst/>
                          <a:latin typeface="+mn-lt"/>
                          <a:cs typeface="Courier New" panose="02070309020205020404" pitchFamily="49" charset="0"/>
                        </a:rPr>
                        <a:t>KDE Plot</a:t>
                      </a:r>
                    </a:p>
                  </a:txBody>
                  <a:tcPr marR="9144" anchor="ctr">
                    <a:lnL w="12700" cap="flat" cmpd="sng" algn="ctr">
                      <a:solidFill>
                        <a:srgbClr val="005495"/>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05495"/>
                      </a:solidFill>
                      <a:prstDash val="solid"/>
                      <a:round/>
                      <a:headEnd type="none" w="med" len="med"/>
                      <a:tailEnd type="none" w="med" len="med"/>
                    </a:lnT>
                    <a:lnB w="12700" cap="flat" cmpd="sng" algn="ctr">
                      <a:solidFill>
                        <a:srgbClr val="005495"/>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JobLevel</a:t>
                      </a:r>
                    </a:p>
                  </a:txBody>
                  <a:tcPr marL="27432" marR="9144" anchor="ctr">
                    <a:lnL w="12700" cap="flat" cmpd="sng" algn="ctr">
                      <a:solidFill>
                        <a:srgbClr val="005495"/>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StockOptionLevel</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Education</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JobInvolvement</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BusinessTravel</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05495"/>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85584573"/>
                  </a:ext>
                </a:extLst>
              </a:tr>
              <a:tr h="120400">
                <a:tc vMerge="1">
                  <a:txBody>
                    <a:bodyPr/>
                    <a:lstStyle/>
                    <a:p>
                      <a:pPr algn="l" fontAlgn="b"/>
                      <a:endParaRPr lang="en-US" sz="11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PerformanceRating</a:t>
                      </a:r>
                    </a:p>
                  </a:txBody>
                  <a:tcPr marL="27432" marR="9144" anchor="ctr">
                    <a:lnL w="12700" cap="flat" cmpd="sng" algn="ctr">
                      <a:solidFill>
                        <a:srgbClr val="005495"/>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EducationField</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JobRole</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a:solidFill>
                            <a:srgbClr val="062D7B"/>
                          </a:solidFill>
                          <a:effectLst/>
                          <a:latin typeface="Courier New" panose="02070309020205020404" pitchFamily="49" charset="0"/>
                          <a:cs typeface="Courier New" panose="02070309020205020404" pitchFamily="49" charset="0"/>
                        </a:rPr>
                        <a:t>Department</a:t>
                      </a:r>
                    </a:p>
                  </a:txBody>
                  <a:tcPr marL="27432" marR="9144" anchor="ctr">
                    <a:lnL w="3175" cap="flat" cmpd="sng" algn="ctr">
                      <a:solidFill>
                        <a:srgbClr val="062D7B"/>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128321660"/>
                  </a:ext>
                </a:extLst>
              </a:tr>
              <a:tr h="120400">
                <a:tc vMerge="1">
                  <a:txBody>
                    <a:bodyPr/>
                    <a:lstStyle/>
                    <a:p>
                      <a:pPr algn="l" fontAlgn="b"/>
                      <a:endParaRPr lang="en-US" sz="11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12700" cap="flat" cmpd="sng" algn="ctr">
                      <a:solidFill>
                        <a:srgbClr val="005495"/>
                      </a:solidFill>
                      <a:prstDash val="solid"/>
                      <a:round/>
                      <a:headEnd type="none" w="med" len="med"/>
                      <a:tailEnd type="none" w="med" len="med"/>
                    </a:lnL>
                    <a:lnR w="3175" cap="flat" cmpd="sng" algn="ctr">
                      <a:solidFill>
                        <a:srgbClr val="005495"/>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05495"/>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Gender</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JobSatisfaction</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EnvironmentSatisfaction</a:t>
                      </a:r>
                    </a:p>
                  </a:txBody>
                  <a:tcPr marL="27432" marR="9144" anchor="ctr">
                    <a:lnL w="3175" cap="flat" cmpd="sng" algn="ctr">
                      <a:solidFill>
                        <a:srgbClr val="062D7B"/>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1412339361"/>
                  </a:ext>
                </a:extLst>
              </a:tr>
              <a:tr h="120400">
                <a:tc vMerge="1">
                  <a:txBody>
                    <a:bodyPr/>
                    <a:lstStyle/>
                    <a:p>
                      <a:pPr algn="l" fontAlgn="b"/>
                      <a:endParaRPr lang="en-US" sz="11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12700" cap="flat" cmpd="sng" algn="ctr">
                      <a:solidFill>
                        <a:srgbClr val="005495"/>
                      </a:solidFill>
                      <a:prstDash val="solid"/>
                      <a:round/>
                      <a:headEnd type="none" w="med" len="med"/>
                      <a:tailEnd type="none" w="med" len="med"/>
                    </a:lnL>
                    <a:lnR w="3175" cap="flat" cmpd="sng" algn="ctr">
                      <a:solidFill>
                        <a:srgbClr val="005495"/>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12700" cap="flat" cmpd="sng" algn="ctr">
                      <a:solidFill>
                        <a:srgbClr val="005495"/>
                      </a:solidFill>
                      <a:prstDash val="solid"/>
                      <a:round/>
                      <a:headEnd type="none" w="med" len="med"/>
                      <a:tailEnd type="none" w="med" len="med"/>
                    </a:lnB>
                    <a:solidFill>
                      <a:schemeClr val="bg1">
                        <a:lumMod val="95000"/>
                      </a:schemeClr>
                    </a:solidFill>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05495"/>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12700" cap="flat" cmpd="sng" algn="ctr">
                      <a:solidFill>
                        <a:srgbClr val="005495"/>
                      </a:solidFill>
                      <a:prstDash val="solid"/>
                      <a:round/>
                      <a:headEnd type="none" w="med" len="med"/>
                      <a:tailEnd type="none" w="med" len="med"/>
                    </a:lnB>
                    <a:solidFill>
                      <a:schemeClr val="bg1">
                        <a:lumMod val="95000"/>
                      </a:schemeClr>
                    </a:solidFill>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MaritalStatus</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12700" cap="flat" cmpd="sng" algn="ctr">
                      <a:solidFill>
                        <a:srgbClr val="005495"/>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RelationshipSatisfaction</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12700" cap="flat" cmpd="sng" algn="ctr">
                      <a:solidFill>
                        <a:srgbClr val="005495"/>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OverTime</a:t>
                      </a:r>
                    </a:p>
                  </a:txBody>
                  <a:tcPr marL="27432" marR="9144" anchor="ctr">
                    <a:lnL w="3175" cap="flat" cmpd="sng" algn="ctr">
                      <a:solidFill>
                        <a:srgbClr val="062D7B"/>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62D7B"/>
                      </a:solidFill>
                      <a:prstDash val="solid"/>
                      <a:round/>
                      <a:headEnd type="none" w="med" len="med"/>
                      <a:tailEnd type="none" w="med" len="med"/>
                    </a:lnT>
                    <a:lnB w="12700" cap="flat" cmpd="sng" algn="ctr">
                      <a:solidFill>
                        <a:srgbClr val="005495"/>
                      </a:solidFill>
                      <a:prstDash val="solid"/>
                      <a:round/>
                      <a:headEnd type="none" w="med" len="med"/>
                      <a:tailEnd type="none" w="med" len="med"/>
                    </a:lnB>
                  </a:tcPr>
                </a:tc>
                <a:extLst>
                  <a:ext uri="{0D108BD9-81ED-4DB2-BD59-A6C34878D82A}">
                    <a16:rowId xmlns:a16="http://schemas.microsoft.com/office/drawing/2014/main" val="2362606611"/>
                  </a:ext>
                </a:extLst>
              </a:tr>
              <a:tr h="167710">
                <a:tc rowSpan="4">
                  <a:txBody>
                    <a:bodyPr/>
                    <a:lstStyle/>
                    <a:p>
                      <a:pPr algn="l" fontAlgn="b"/>
                      <a:r>
                        <a:rPr lang="en-US" sz="1050" b="1" i="1" u="none" strike="noStrike" dirty="0">
                          <a:solidFill>
                            <a:srgbClr val="062D7B"/>
                          </a:solidFill>
                          <a:effectLst/>
                          <a:latin typeface="+mn-lt"/>
                          <a:cs typeface="Courier New" panose="02070309020205020404" pitchFamily="49" charset="0"/>
                        </a:rPr>
                        <a:t>Analysis of </a:t>
                      </a:r>
                      <a:r>
                        <a:rPr lang="en-US" sz="1050" b="1" i="1" u="sng" strike="noStrike" dirty="0">
                          <a:solidFill>
                            <a:srgbClr val="062D7B"/>
                          </a:solidFill>
                          <a:effectLst/>
                          <a:latin typeface="+mn-lt"/>
                          <a:cs typeface="Courier New" panose="02070309020205020404" pitchFamily="49" charset="0"/>
                        </a:rPr>
                        <a:t>Quantitative</a:t>
                      </a:r>
                      <a:r>
                        <a:rPr lang="en-US" sz="1050" b="1" i="1" u="none" strike="noStrike" dirty="0">
                          <a:solidFill>
                            <a:srgbClr val="062D7B"/>
                          </a:solidFill>
                          <a:effectLst/>
                          <a:latin typeface="+mn-lt"/>
                          <a:cs typeface="Courier New" panose="02070309020205020404" pitchFamily="49" charset="0"/>
                        </a:rPr>
                        <a:t> (Numerical) Data is done using </a:t>
                      </a:r>
                      <a:r>
                        <a:rPr lang="en-US" sz="1050" b="1" i="1" u="sng" strike="noStrike" dirty="0">
                          <a:solidFill>
                            <a:srgbClr val="062D7B"/>
                          </a:solidFill>
                          <a:effectLst/>
                          <a:latin typeface="+mn-lt"/>
                          <a:cs typeface="Courier New" panose="02070309020205020404" pitchFamily="49" charset="0"/>
                        </a:rPr>
                        <a:t>Bar Chart</a:t>
                      </a:r>
                    </a:p>
                  </a:txBody>
                  <a:tcPr marR="9144" anchor="ctr">
                    <a:lnL w="12700" cap="flat" cmpd="sng" algn="ctr">
                      <a:solidFill>
                        <a:srgbClr val="005495"/>
                      </a:solidFill>
                      <a:prstDash val="solid"/>
                      <a:round/>
                      <a:headEnd type="none" w="med" len="med"/>
                      <a:tailEnd type="none" w="med" len="med"/>
                    </a:lnL>
                    <a:lnR w="12700" cap="flat" cmpd="sng" algn="ctr">
                      <a:solidFill>
                        <a:srgbClr val="005495"/>
                      </a:solidFill>
                      <a:prstDash val="solid"/>
                      <a:round/>
                      <a:headEnd type="none" w="med" len="med"/>
                      <a:tailEnd type="none" w="med" len="med"/>
                    </a:lnR>
                    <a:lnT w="12700" cap="flat" cmpd="sng" algn="ctr">
                      <a:solidFill>
                        <a:srgbClr val="005495"/>
                      </a:solidFill>
                      <a:prstDash val="solid"/>
                      <a:round/>
                      <a:headEnd type="none" w="med" len="med"/>
                      <a:tailEnd type="none" w="med" len="med"/>
                    </a:lnT>
                    <a:lnB w="12700" cap="flat" cmpd="sng" algn="ctr">
                      <a:solidFill>
                        <a:srgbClr val="005495"/>
                      </a:solidFill>
                      <a:prstDash val="solid"/>
                      <a:round/>
                      <a:headEnd type="none" w="med" len="med"/>
                      <a:tailEnd type="none" w="med" len="med"/>
                    </a:lnB>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TotalWorkingYears</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12700" cap="flat" cmpd="sng" algn="ctr">
                      <a:solidFill>
                        <a:srgbClr val="005495"/>
                      </a:solidFill>
                      <a:prstDash val="solid"/>
                      <a:round/>
                      <a:headEnd type="none" w="med" len="med"/>
                      <a:tailEnd type="none" w="med" len="med"/>
                    </a:lnL>
                    <a:lnR w="3175" cap="flat" cmpd="sng" algn="ctr">
                      <a:solidFill>
                        <a:srgbClr val="062D7B"/>
                      </a:solidFill>
                      <a:prstDash val="solid"/>
                      <a:round/>
                      <a:headEnd type="none" w="med" len="med"/>
                      <a:tailEnd type="none" w="med" len="med"/>
                    </a:lnR>
                    <a:lnT w="12700" cap="flat" cmpd="sng" algn="ctr">
                      <a:solidFill>
                        <a:srgbClr val="005495"/>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DailyRate</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12700" cap="flat" cmpd="sng" algn="ctr">
                      <a:solidFill>
                        <a:srgbClr val="005495"/>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Age</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12700" cap="flat" cmpd="sng" algn="ctr">
                      <a:solidFill>
                        <a:srgbClr val="005495"/>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12700" cap="flat" cmpd="sng" algn="ctr">
                      <a:solidFill>
                        <a:srgbClr val="005495"/>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DistanceFromHome</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12700" cap="flat" cmpd="sng" algn="ctr">
                      <a:solidFill>
                        <a:srgbClr val="005495"/>
                      </a:solidFill>
                      <a:prstDash val="solid"/>
                      <a:round/>
                      <a:headEnd type="none" w="med" len="med"/>
                      <a:tailEnd type="none" w="med" len="med"/>
                    </a:lnR>
                    <a:lnT w="12700" cap="flat" cmpd="sng" algn="ctr">
                      <a:solidFill>
                        <a:srgbClr val="005495"/>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1459160153"/>
                  </a:ext>
                </a:extLst>
              </a:tr>
              <a:tr h="167710">
                <a:tc vMerge="1">
                  <a:txBody>
                    <a:bodyPr/>
                    <a:lstStyle/>
                    <a:p>
                      <a:pPr algn="l" fontAlgn="b"/>
                      <a:endParaRPr lang="en-US" sz="11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TrainingTimesLastYear</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12700" cap="flat" cmpd="sng" algn="ctr">
                      <a:solidFill>
                        <a:srgbClr val="005495"/>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HourlyRate</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b="0" i="1" u="none" strike="noStrike" dirty="0" err="1">
                          <a:solidFill>
                            <a:srgbClr val="062D7B"/>
                          </a:solidFill>
                          <a:effectLst/>
                          <a:latin typeface="Courier New" panose="02070309020205020404" pitchFamily="49" charset="0"/>
                          <a:cs typeface="Courier New" panose="02070309020205020404" pitchFamily="49" charset="0"/>
                        </a:rPr>
                        <a:t>NumCompaniesWorked</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EmployeeCount</a:t>
                      </a:r>
                    </a:p>
                  </a:txBody>
                  <a:tcPr marL="27432" marR="9144" anchor="ctr">
                    <a:lnL w="3175" cap="flat" cmpd="sng" algn="ctr">
                      <a:solidFill>
                        <a:srgbClr val="062D7B"/>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extLst>
                  <a:ext uri="{0D108BD9-81ED-4DB2-BD59-A6C34878D82A}">
                    <a16:rowId xmlns:a16="http://schemas.microsoft.com/office/drawing/2014/main" val="1728738918"/>
                  </a:ext>
                </a:extLst>
              </a:tr>
              <a:tr h="167710">
                <a:tc vMerge="1">
                  <a:txBody>
                    <a:bodyPr/>
                    <a:lstStyle/>
                    <a:p>
                      <a:pPr algn="l" fontAlgn="b"/>
                      <a:endParaRPr lang="en-US" sz="11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YearsAtCompany</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12700" cap="flat" cmpd="sng" algn="ctr">
                      <a:solidFill>
                        <a:srgbClr val="005495"/>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a:solidFill>
                            <a:srgbClr val="062D7B"/>
                          </a:solidFill>
                          <a:effectLst/>
                          <a:latin typeface="Courier New" panose="02070309020205020404" pitchFamily="49" charset="0"/>
                          <a:cs typeface="Courier New" panose="02070309020205020404" pitchFamily="49" charset="0"/>
                        </a:rPr>
                        <a:t>MonthlyIncome</a:t>
                      </a: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05495"/>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05495"/>
                      </a:solidFill>
                      <a:prstDash val="solid"/>
                      <a:round/>
                      <a:headEnd type="none" w="med" len="med"/>
                      <a:tailEnd type="none" w="med" len="med"/>
                    </a:lnL>
                    <a:lnR w="3175" cap="flat" cmpd="sng" algn="ctr">
                      <a:solidFill>
                        <a:srgbClr val="005495"/>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05495"/>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6727440"/>
                  </a:ext>
                </a:extLst>
              </a:tr>
              <a:tr h="167710">
                <a:tc vMerge="1">
                  <a:txBody>
                    <a:bodyPr/>
                    <a:lstStyle/>
                    <a:p>
                      <a:pPr algn="l" fontAlgn="b"/>
                      <a:endParaRPr lang="en-US" sz="1100" b="0" i="1" u="none" strike="noStrike" dirty="0">
                        <a:solidFill>
                          <a:srgbClr val="062D7B"/>
                        </a:solidFill>
                        <a:effectLst/>
                        <a:latin typeface="Courier New" panose="02070309020205020404" pitchFamily="49" charset="0"/>
                        <a:cs typeface="Courier New" panose="02070309020205020404" pitchFamily="49" charset="0"/>
                      </a:endParaRPr>
                    </a:p>
                  </a:txBody>
                  <a:tcPr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3175" cap="flat" cmpd="sng" algn="ctr">
                      <a:solidFill>
                        <a:srgbClr val="062D7B"/>
                      </a:solidFill>
                      <a:prstDash val="solid"/>
                      <a:round/>
                      <a:headEnd type="none" w="med" len="med"/>
                      <a:tailEnd type="none" w="med" len="med"/>
                    </a:lnB>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YearsInCurrentRole</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12700" cap="flat" cmpd="sng" algn="ctr">
                      <a:solidFill>
                        <a:srgbClr val="005495"/>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12700" cap="flat" cmpd="sng" algn="ctr">
                      <a:solidFill>
                        <a:srgbClr val="005495"/>
                      </a:solidFill>
                      <a:prstDash val="solid"/>
                      <a:round/>
                      <a:headEnd type="none" w="med" len="med"/>
                      <a:tailEnd type="none" w="med" len="med"/>
                    </a:lnB>
                  </a:tcPr>
                </a:tc>
                <a:tc>
                  <a:txBody>
                    <a:bodyPr/>
                    <a:lstStyle/>
                    <a:p>
                      <a:pPr algn="l" fontAlgn="b"/>
                      <a:r>
                        <a:rPr lang="en-US" sz="1050" b="0" i="1" u="none" strike="noStrike" dirty="0" err="1">
                          <a:solidFill>
                            <a:srgbClr val="062D7B"/>
                          </a:solidFill>
                          <a:effectLst/>
                          <a:latin typeface="Courier New" panose="02070309020205020404" pitchFamily="49" charset="0"/>
                          <a:cs typeface="Courier New" panose="02070309020205020404" pitchFamily="49" charset="0"/>
                        </a:rPr>
                        <a:t>PercentSalaryHike</a:t>
                      </a:r>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62D7B"/>
                      </a:solidFill>
                      <a:prstDash val="solid"/>
                      <a:round/>
                      <a:headEnd type="none" w="med" len="med"/>
                      <a:tailEnd type="none" w="med" len="med"/>
                    </a:lnR>
                    <a:lnT w="3175" cap="flat" cmpd="sng" algn="ctr">
                      <a:solidFill>
                        <a:srgbClr val="062D7B"/>
                      </a:solidFill>
                      <a:prstDash val="solid"/>
                      <a:round/>
                      <a:headEnd type="none" w="med" len="med"/>
                      <a:tailEnd type="none" w="med" len="med"/>
                    </a:lnT>
                    <a:lnB w="12700" cap="flat" cmpd="sng" algn="ctr">
                      <a:solidFill>
                        <a:srgbClr val="005495"/>
                      </a:solidFill>
                      <a:prstDash val="solid"/>
                      <a:round/>
                      <a:headEnd type="none" w="med" len="med"/>
                      <a:tailEnd type="none" w="med" len="med"/>
                    </a:lnB>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62D7B"/>
                      </a:solidFill>
                      <a:prstDash val="solid"/>
                      <a:round/>
                      <a:headEnd type="none" w="med" len="med"/>
                      <a:tailEnd type="none" w="med" len="med"/>
                    </a:lnL>
                    <a:lnR w="3175" cap="flat" cmpd="sng" algn="ctr">
                      <a:solidFill>
                        <a:srgbClr val="005495"/>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12700" cap="flat" cmpd="sng" algn="ctr">
                      <a:solidFill>
                        <a:srgbClr val="005495"/>
                      </a:solidFill>
                      <a:prstDash val="solid"/>
                      <a:round/>
                      <a:headEnd type="none" w="med" len="med"/>
                      <a:tailEnd type="none" w="med" len="med"/>
                    </a:lnB>
                    <a:solidFill>
                      <a:schemeClr val="bg1">
                        <a:lumMod val="95000"/>
                      </a:schemeClr>
                    </a:solidFill>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05495"/>
                      </a:solidFill>
                      <a:prstDash val="solid"/>
                      <a:round/>
                      <a:headEnd type="none" w="med" len="med"/>
                      <a:tailEnd type="none" w="med" len="med"/>
                    </a:lnL>
                    <a:lnR w="3175" cap="flat" cmpd="sng" algn="ctr">
                      <a:solidFill>
                        <a:srgbClr val="005495"/>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12700" cap="flat" cmpd="sng" algn="ctr">
                      <a:solidFill>
                        <a:srgbClr val="005495"/>
                      </a:solidFill>
                      <a:prstDash val="solid"/>
                      <a:round/>
                      <a:headEnd type="none" w="med" len="med"/>
                      <a:tailEnd type="none" w="med" len="med"/>
                    </a:lnB>
                    <a:solidFill>
                      <a:schemeClr val="bg1">
                        <a:lumMod val="95000"/>
                      </a:schemeClr>
                    </a:solidFill>
                  </a:tcPr>
                </a:tc>
                <a:tc>
                  <a:txBody>
                    <a:bodyPr/>
                    <a:lstStyle/>
                    <a:p>
                      <a:pPr algn="l" fontAlgn="b"/>
                      <a:endParaRPr lang="en-US" sz="1050" b="0" i="1" u="none" strike="noStrike" dirty="0">
                        <a:solidFill>
                          <a:srgbClr val="062D7B"/>
                        </a:solidFill>
                        <a:effectLst/>
                        <a:latin typeface="Courier New" panose="02070309020205020404" pitchFamily="49" charset="0"/>
                        <a:cs typeface="Courier New" panose="02070309020205020404" pitchFamily="49" charset="0"/>
                      </a:endParaRPr>
                    </a:p>
                  </a:txBody>
                  <a:tcPr marL="27432" marR="9144" anchor="ctr">
                    <a:lnL w="3175" cap="flat" cmpd="sng" algn="ctr">
                      <a:solidFill>
                        <a:srgbClr val="005495"/>
                      </a:solidFill>
                      <a:prstDash val="solid"/>
                      <a:round/>
                      <a:headEnd type="none" w="med" len="med"/>
                      <a:tailEnd type="none" w="med" len="med"/>
                    </a:lnL>
                    <a:lnR w="12700" cap="flat" cmpd="sng" algn="ctr">
                      <a:solidFill>
                        <a:srgbClr val="005495"/>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12700" cap="flat" cmpd="sng" algn="ctr">
                      <a:solidFill>
                        <a:srgbClr val="005495"/>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63000562"/>
                  </a:ext>
                </a:extLst>
              </a:tr>
            </a:tbl>
          </a:graphicData>
        </a:graphic>
      </p:graphicFrame>
      <p:sp>
        <p:nvSpPr>
          <p:cNvPr id="5" name="TextBox 4">
            <a:extLst>
              <a:ext uri="{FF2B5EF4-FFF2-40B4-BE49-F238E27FC236}">
                <a16:creationId xmlns:a16="http://schemas.microsoft.com/office/drawing/2014/main" id="{B5B57C10-58E6-B49C-EC87-04CC3506707D}"/>
              </a:ext>
            </a:extLst>
          </p:cNvPr>
          <p:cNvSpPr txBox="1"/>
          <p:nvPr/>
        </p:nvSpPr>
        <p:spPr>
          <a:xfrm>
            <a:off x="922808" y="1340006"/>
            <a:ext cx="8385629" cy="12874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800" dirty="0">
                <a:latin typeface="+mn-lt"/>
              </a:rPr>
              <a:t>Distribution of attributes as Qualitative and Quantitative is done so that;</a:t>
            </a:r>
          </a:p>
          <a:p>
            <a:pPr marL="742950" lvl="1" indent="-285750">
              <a:lnSpc>
                <a:spcPct val="150000"/>
              </a:lnSpc>
              <a:buFont typeface="Arial" panose="020B0604020202020204" pitchFamily="34" charset="0"/>
              <a:buChar char="•"/>
            </a:pPr>
            <a:r>
              <a:rPr lang="en-US" sz="1800" dirty="0">
                <a:latin typeface="+mn-lt"/>
              </a:rPr>
              <a:t>Graphical analysis for Qualitative data can be done using KDE Plots</a:t>
            </a:r>
          </a:p>
          <a:p>
            <a:pPr marL="742950" lvl="1" indent="-285750">
              <a:lnSpc>
                <a:spcPct val="150000"/>
              </a:lnSpc>
              <a:buFont typeface="Arial" panose="020B0604020202020204" pitchFamily="34" charset="0"/>
              <a:buChar char="•"/>
            </a:pPr>
            <a:r>
              <a:rPr lang="en-US" sz="1800" dirty="0">
                <a:latin typeface="+mn-lt"/>
              </a:rPr>
              <a:t>And graphical analysis for Quantitative data can be done using Bar Chart</a:t>
            </a:r>
          </a:p>
        </p:txBody>
      </p:sp>
    </p:spTree>
    <p:extLst>
      <p:ext uri="{BB962C8B-B14F-4D97-AF65-F5344CB8AC3E}">
        <p14:creationId xmlns:p14="http://schemas.microsoft.com/office/powerpoint/2010/main" val="1065664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Exploring Data (Diagnostic Analytics)</a:t>
            </a:r>
          </a:p>
        </p:txBody>
      </p:sp>
      <p:pic>
        <p:nvPicPr>
          <p:cNvPr id="2" name="Picture 1">
            <a:extLst>
              <a:ext uri="{FF2B5EF4-FFF2-40B4-BE49-F238E27FC236}">
                <a16:creationId xmlns:a16="http://schemas.microsoft.com/office/drawing/2014/main" id="{55FEE2DC-4AB6-60CA-2B23-C6E0D6DF4015}"/>
              </a:ext>
            </a:extLst>
          </p:cNvPr>
          <p:cNvPicPr>
            <a:picLocks noChangeAspect="1"/>
          </p:cNvPicPr>
          <p:nvPr/>
        </p:nvPicPr>
        <p:blipFill>
          <a:blip r:embed="rId3"/>
          <a:stretch>
            <a:fillRect/>
          </a:stretch>
        </p:blipFill>
        <p:spPr>
          <a:xfrm>
            <a:off x="2841529" y="1090876"/>
            <a:ext cx="2733463" cy="963220"/>
          </a:xfrm>
          <a:prstGeom prst="rect">
            <a:avLst/>
          </a:prstGeom>
        </p:spPr>
      </p:pic>
      <p:pic>
        <p:nvPicPr>
          <p:cNvPr id="3" name="Picture 2">
            <a:extLst>
              <a:ext uri="{FF2B5EF4-FFF2-40B4-BE49-F238E27FC236}">
                <a16:creationId xmlns:a16="http://schemas.microsoft.com/office/drawing/2014/main" id="{2963584F-7A32-CF8F-467D-35D819B148FD}"/>
              </a:ext>
            </a:extLst>
          </p:cNvPr>
          <p:cNvPicPr>
            <a:picLocks noChangeAspect="1"/>
          </p:cNvPicPr>
          <p:nvPr/>
        </p:nvPicPr>
        <p:blipFill>
          <a:blip r:embed="rId4"/>
          <a:stretch>
            <a:fillRect/>
          </a:stretch>
        </p:blipFill>
        <p:spPr>
          <a:xfrm>
            <a:off x="2821209" y="2060585"/>
            <a:ext cx="2896435" cy="964177"/>
          </a:xfrm>
          <a:prstGeom prst="rect">
            <a:avLst/>
          </a:prstGeom>
        </p:spPr>
      </p:pic>
      <p:pic>
        <p:nvPicPr>
          <p:cNvPr id="7" name="Picture 6">
            <a:extLst>
              <a:ext uri="{FF2B5EF4-FFF2-40B4-BE49-F238E27FC236}">
                <a16:creationId xmlns:a16="http://schemas.microsoft.com/office/drawing/2014/main" id="{D121F933-EC6F-E38C-1A5E-3937C82578F2}"/>
              </a:ext>
            </a:extLst>
          </p:cNvPr>
          <p:cNvPicPr>
            <a:picLocks noChangeAspect="1"/>
          </p:cNvPicPr>
          <p:nvPr/>
        </p:nvPicPr>
        <p:blipFill>
          <a:blip r:embed="rId5"/>
          <a:stretch>
            <a:fillRect/>
          </a:stretch>
        </p:blipFill>
        <p:spPr>
          <a:xfrm>
            <a:off x="294640" y="1158984"/>
            <a:ext cx="2255520" cy="1834999"/>
          </a:xfrm>
          <a:prstGeom prst="rect">
            <a:avLst/>
          </a:prstGeom>
        </p:spPr>
      </p:pic>
      <p:pic>
        <p:nvPicPr>
          <p:cNvPr id="8" name="Picture 7">
            <a:extLst>
              <a:ext uri="{FF2B5EF4-FFF2-40B4-BE49-F238E27FC236}">
                <a16:creationId xmlns:a16="http://schemas.microsoft.com/office/drawing/2014/main" id="{F7BF56CA-9688-C1A1-0107-D9AEEB211093}"/>
              </a:ext>
            </a:extLst>
          </p:cNvPr>
          <p:cNvPicPr>
            <a:picLocks noChangeAspect="1"/>
          </p:cNvPicPr>
          <p:nvPr/>
        </p:nvPicPr>
        <p:blipFill>
          <a:blip r:embed="rId6"/>
          <a:stretch>
            <a:fillRect/>
          </a:stretch>
        </p:blipFill>
        <p:spPr>
          <a:xfrm>
            <a:off x="252102" y="3020702"/>
            <a:ext cx="2286000" cy="1851949"/>
          </a:xfrm>
          <a:prstGeom prst="rect">
            <a:avLst/>
          </a:prstGeom>
        </p:spPr>
      </p:pic>
      <p:pic>
        <p:nvPicPr>
          <p:cNvPr id="9" name="Picture 8">
            <a:extLst>
              <a:ext uri="{FF2B5EF4-FFF2-40B4-BE49-F238E27FC236}">
                <a16:creationId xmlns:a16="http://schemas.microsoft.com/office/drawing/2014/main" id="{65706686-828A-E027-AC5F-B8B63F9642B0}"/>
              </a:ext>
            </a:extLst>
          </p:cNvPr>
          <p:cNvPicPr>
            <a:picLocks noChangeAspect="1"/>
          </p:cNvPicPr>
          <p:nvPr/>
        </p:nvPicPr>
        <p:blipFill>
          <a:blip r:embed="rId7"/>
          <a:stretch>
            <a:fillRect/>
          </a:stretch>
        </p:blipFill>
        <p:spPr>
          <a:xfrm>
            <a:off x="240044" y="4848570"/>
            <a:ext cx="2310116" cy="1851950"/>
          </a:xfrm>
          <a:prstGeom prst="rect">
            <a:avLst/>
          </a:prstGeom>
        </p:spPr>
      </p:pic>
      <p:pic>
        <p:nvPicPr>
          <p:cNvPr id="10" name="Picture 9">
            <a:extLst>
              <a:ext uri="{FF2B5EF4-FFF2-40B4-BE49-F238E27FC236}">
                <a16:creationId xmlns:a16="http://schemas.microsoft.com/office/drawing/2014/main" id="{EC1A2E33-27BE-3335-F602-5F4850B5B2BD}"/>
              </a:ext>
            </a:extLst>
          </p:cNvPr>
          <p:cNvPicPr>
            <a:picLocks noChangeAspect="1"/>
          </p:cNvPicPr>
          <p:nvPr/>
        </p:nvPicPr>
        <p:blipFill>
          <a:blip r:embed="rId8"/>
          <a:stretch>
            <a:fillRect/>
          </a:stretch>
        </p:blipFill>
        <p:spPr>
          <a:xfrm>
            <a:off x="2894161" y="4879050"/>
            <a:ext cx="2284558" cy="1851950"/>
          </a:xfrm>
          <a:prstGeom prst="rect">
            <a:avLst/>
          </a:prstGeom>
        </p:spPr>
      </p:pic>
      <p:pic>
        <p:nvPicPr>
          <p:cNvPr id="11" name="Picture 10">
            <a:extLst>
              <a:ext uri="{FF2B5EF4-FFF2-40B4-BE49-F238E27FC236}">
                <a16:creationId xmlns:a16="http://schemas.microsoft.com/office/drawing/2014/main" id="{FF327C26-58AB-911A-F964-7AC1431EE057}"/>
              </a:ext>
            </a:extLst>
          </p:cNvPr>
          <p:cNvPicPr>
            <a:picLocks noChangeAspect="1"/>
          </p:cNvPicPr>
          <p:nvPr/>
        </p:nvPicPr>
        <p:blipFill>
          <a:blip r:embed="rId9"/>
          <a:stretch>
            <a:fillRect/>
          </a:stretch>
        </p:blipFill>
        <p:spPr>
          <a:xfrm>
            <a:off x="2888923" y="3052606"/>
            <a:ext cx="2310116" cy="1852032"/>
          </a:xfrm>
          <a:prstGeom prst="rect">
            <a:avLst/>
          </a:prstGeom>
        </p:spPr>
      </p:pic>
      <p:sp>
        <p:nvSpPr>
          <p:cNvPr id="12" name="TextBox 11">
            <a:extLst>
              <a:ext uri="{FF2B5EF4-FFF2-40B4-BE49-F238E27FC236}">
                <a16:creationId xmlns:a16="http://schemas.microsoft.com/office/drawing/2014/main" id="{4EE9A9D6-E6F7-3722-B80D-C769DF51D690}"/>
              </a:ext>
            </a:extLst>
          </p:cNvPr>
          <p:cNvSpPr txBox="1"/>
          <p:nvPr/>
        </p:nvSpPr>
        <p:spPr>
          <a:xfrm>
            <a:off x="6617010" y="1651742"/>
            <a:ext cx="4741870" cy="4438203"/>
          </a:xfrm>
          <a:prstGeom prst="rect">
            <a:avLst/>
          </a:prstGeom>
          <a:noFill/>
        </p:spPr>
        <p:txBody>
          <a:bodyPr wrap="square" rtlCol="0">
            <a:spAutoFit/>
          </a:bodyPr>
          <a:lstStyle/>
          <a:p>
            <a:pPr>
              <a:lnSpc>
                <a:spcPct val="150000"/>
              </a:lnSpc>
            </a:pPr>
            <a:r>
              <a:rPr lang="en-US" sz="1800" b="1" dirty="0">
                <a:latin typeface="+mn-lt"/>
              </a:rPr>
              <a:t>How </a:t>
            </a:r>
            <a:r>
              <a:rPr lang="en-US" sz="1800" b="1" i="1" u="sng" dirty="0">
                <a:solidFill>
                  <a:srgbClr val="005495"/>
                </a:solidFill>
                <a:latin typeface="+mn-lt"/>
              </a:rPr>
              <a:t>Career Progression </a:t>
            </a:r>
            <a:r>
              <a:rPr lang="en-US" sz="1800" b="1" dirty="0">
                <a:latin typeface="+mn-lt"/>
              </a:rPr>
              <a:t>attributes impact the attrition?</a:t>
            </a:r>
          </a:p>
          <a:p>
            <a:pPr>
              <a:lnSpc>
                <a:spcPct val="150000"/>
              </a:lnSpc>
            </a:pPr>
            <a:endParaRPr lang="en-US" sz="1400" dirty="0">
              <a:latin typeface="+mn-lt"/>
            </a:endParaRPr>
          </a:p>
          <a:p>
            <a:pPr>
              <a:lnSpc>
                <a:spcPct val="150000"/>
              </a:lnSpc>
            </a:pPr>
            <a:r>
              <a:rPr lang="en-US" sz="1400" b="1" dirty="0">
                <a:latin typeface="+mn-lt"/>
              </a:rPr>
              <a:t>Attributes: </a:t>
            </a:r>
          </a:p>
          <a:p>
            <a:pPr>
              <a:lnSpc>
                <a:spcPct val="150000"/>
              </a:lnSpc>
            </a:pPr>
            <a:r>
              <a:rPr lang="en-US" sz="1400" i="1" dirty="0">
                <a:highlight>
                  <a:srgbClr val="00FFFF"/>
                </a:highlight>
                <a:latin typeface="Courier New" panose="02070309020205020404" pitchFamily="49" charset="0"/>
                <a:cs typeface="Courier New" panose="02070309020205020404" pitchFamily="49" charset="0"/>
              </a:rPr>
              <a:t>JobLevel</a:t>
            </a:r>
            <a:r>
              <a:rPr lang="en-US" sz="1400" i="1" dirty="0">
                <a:latin typeface="Courier New" panose="02070309020205020404" pitchFamily="49" charset="0"/>
                <a:cs typeface="Courier New" panose="02070309020205020404" pitchFamily="49" charset="0"/>
              </a:rPr>
              <a:t>, </a:t>
            </a:r>
            <a:r>
              <a:rPr lang="en-US" sz="1400" i="1" dirty="0">
                <a:highlight>
                  <a:srgbClr val="00FFFF"/>
                </a:highlight>
                <a:latin typeface="Courier New" panose="02070309020205020404" pitchFamily="49" charset="0"/>
                <a:cs typeface="Courier New" panose="02070309020205020404" pitchFamily="49" charset="0"/>
              </a:rPr>
              <a:t>PerformanceRating</a:t>
            </a:r>
            <a:r>
              <a:rPr lang="en-US" sz="1400" i="1" dirty="0">
                <a:latin typeface="Courier New" panose="02070309020205020404" pitchFamily="49" charset="0"/>
                <a:cs typeface="Courier New" panose="02070309020205020404" pitchFamily="49" charset="0"/>
              </a:rPr>
              <a:t>, </a:t>
            </a:r>
            <a:r>
              <a:rPr lang="en-US" sz="1400" i="1" dirty="0" err="1">
                <a:highlight>
                  <a:srgbClr val="00FFFF"/>
                </a:highlight>
                <a:latin typeface="Courier New" panose="02070309020205020404" pitchFamily="49" charset="0"/>
                <a:cs typeface="Courier New" panose="02070309020205020404" pitchFamily="49" charset="0"/>
              </a:rPr>
              <a:t>TotalWorkingYears</a:t>
            </a:r>
            <a:r>
              <a:rPr lang="en-US" sz="1400" i="1" dirty="0">
                <a:latin typeface="Courier New" panose="02070309020205020404" pitchFamily="49" charset="0"/>
                <a:cs typeface="Courier New" panose="02070309020205020404" pitchFamily="49" charset="0"/>
              </a:rPr>
              <a:t>, </a:t>
            </a:r>
            <a:r>
              <a:rPr lang="en-US" sz="1400" i="1" dirty="0" err="1">
                <a:highlight>
                  <a:srgbClr val="00FFFF"/>
                </a:highlight>
                <a:latin typeface="Courier New" panose="02070309020205020404" pitchFamily="49" charset="0"/>
                <a:cs typeface="Courier New" panose="02070309020205020404" pitchFamily="49" charset="0"/>
              </a:rPr>
              <a:t>TrainingTimesLastYear</a:t>
            </a:r>
            <a:r>
              <a:rPr lang="en-US" sz="1400" i="1" dirty="0">
                <a:latin typeface="Courier New" panose="02070309020205020404" pitchFamily="49" charset="0"/>
                <a:cs typeface="Courier New" panose="02070309020205020404" pitchFamily="49" charset="0"/>
              </a:rPr>
              <a:t>, </a:t>
            </a:r>
            <a:r>
              <a:rPr lang="en-US" sz="1400" i="1" dirty="0" err="1">
                <a:highlight>
                  <a:srgbClr val="00FFFF"/>
                </a:highlight>
                <a:latin typeface="Courier New" panose="02070309020205020404" pitchFamily="49" charset="0"/>
                <a:cs typeface="Courier New" panose="02070309020205020404" pitchFamily="49" charset="0"/>
              </a:rPr>
              <a:t>YearsAtCompany</a:t>
            </a:r>
            <a:r>
              <a:rPr lang="en-US" sz="1400" i="1" dirty="0">
                <a:latin typeface="Courier New" panose="02070309020205020404" pitchFamily="49" charset="0"/>
                <a:cs typeface="Courier New" panose="02070309020205020404" pitchFamily="49" charset="0"/>
              </a:rPr>
              <a:t>, </a:t>
            </a:r>
            <a:r>
              <a:rPr lang="en-US" sz="1400" i="1" dirty="0" err="1">
                <a:highlight>
                  <a:srgbClr val="00FFFF"/>
                </a:highlight>
                <a:latin typeface="Courier New" panose="02070309020205020404" pitchFamily="49" charset="0"/>
                <a:cs typeface="Courier New" panose="02070309020205020404" pitchFamily="49" charset="0"/>
              </a:rPr>
              <a:t>YearsInCurrentRole</a:t>
            </a:r>
            <a:r>
              <a:rPr lang="en-US" sz="1400" i="1" dirty="0">
                <a:latin typeface="Courier New" panose="02070309020205020404" pitchFamily="49" charset="0"/>
                <a:cs typeface="Courier New" panose="02070309020205020404" pitchFamily="49" charset="0"/>
              </a:rPr>
              <a:t>, </a:t>
            </a:r>
            <a:r>
              <a:rPr lang="en-US" sz="1400" i="1" dirty="0" err="1">
                <a:highlight>
                  <a:srgbClr val="00FFFF"/>
                </a:highlight>
                <a:latin typeface="Courier New" panose="02070309020205020404" pitchFamily="49" charset="0"/>
                <a:cs typeface="Courier New" panose="02070309020205020404" pitchFamily="49" charset="0"/>
              </a:rPr>
              <a:t>YearsSinceLastPromotion</a:t>
            </a:r>
            <a:endParaRPr lang="en-US" sz="1400" i="1" dirty="0">
              <a:highlight>
                <a:srgbClr val="00FFFF"/>
              </a:highlight>
              <a:latin typeface="Courier New" panose="02070309020205020404" pitchFamily="49" charset="0"/>
              <a:cs typeface="Courier New" panose="02070309020205020404" pitchFamily="49" charset="0"/>
            </a:endParaRPr>
          </a:p>
          <a:p>
            <a:pPr>
              <a:lnSpc>
                <a:spcPct val="150000"/>
              </a:lnSpc>
            </a:pPr>
            <a:endParaRPr lang="en-US" sz="1400" dirty="0">
              <a:latin typeface="+mn-lt"/>
            </a:endParaRPr>
          </a:p>
          <a:p>
            <a:pPr>
              <a:lnSpc>
                <a:spcPct val="150000"/>
              </a:lnSpc>
            </a:pPr>
            <a:r>
              <a:rPr lang="en-US" sz="1400" b="1" dirty="0">
                <a:latin typeface="+mn-lt"/>
              </a:rPr>
              <a:t>Observations:</a:t>
            </a:r>
          </a:p>
          <a:p>
            <a:pPr>
              <a:lnSpc>
                <a:spcPct val="150000"/>
              </a:lnSpc>
            </a:pPr>
            <a:r>
              <a:rPr lang="en-US" sz="1400" dirty="0">
                <a:latin typeface="+mn-lt"/>
              </a:rPr>
              <a:t>We see higher turnover among employees with fewer years of experience (0-5 years) compared to those who have been with the company for over a decade.</a:t>
            </a:r>
          </a:p>
        </p:txBody>
      </p:sp>
    </p:spTree>
    <p:custDataLst>
      <p:tags r:id="rId1"/>
    </p:custDataLst>
    <p:extLst>
      <p:ext uri="{BB962C8B-B14F-4D97-AF65-F5344CB8AC3E}">
        <p14:creationId xmlns:p14="http://schemas.microsoft.com/office/powerpoint/2010/main" val="791272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Exploring Data (Diagnostic Analytics)</a:t>
            </a:r>
          </a:p>
        </p:txBody>
      </p:sp>
      <p:sp>
        <p:nvSpPr>
          <p:cNvPr id="2" name="TextBox 1">
            <a:extLst>
              <a:ext uri="{FF2B5EF4-FFF2-40B4-BE49-F238E27FC236}">
                <a16:creationId xmlns:a16="http://schemas.microsoft.com/office/drawing/2014/main" id="{97FDE15B-D77B-0CA6-CCDE-5EE9145E7FED}"/>
              </a:ext>
            </a:extLst>
          </p:cNvPr>
          <p:cNvSpPr txBox="1"/>
          <p:nvPr/>
        </p:nvSpPr>
        <p:spPr>
          <a:xfrm>
            <a:off x="6614862" y="1212488"/>
            <a:ext cx="4582160" cy="5084533"/>
          </a:xfrm>
          <a:prstGeom prst="rect">
            <a:avLst/>
          </a:prstGeom>
          <a:noFill/>
        </p:spPr>
        <p:txBody>
          <a:bodyPr wrap="square" rtlCol="0">
            <a:spAutoFit/>
          </a:bodyPr>
          <a:lstStyle/>
          <a:p>
            <a:pPr>
              <a:lnSpc>
                <a:spcPct val="150000"/>
              </a:lnSpc>
            </a:pPr>
            <a:r>
              <a:rPr lang="en-US" sz="1800" b="1" i="0" dirty="0">
                <a:solidFill>
                  <a:srgbClr val="212121"/>
                </a:solidFill>
                <a:effectLst/>
                <a:highlight>
                  <a:srgbClr val="FFFFFF"/>
                </a:highlight>
                <a:latin typeface="Arial" panose="020B0604020202020204" pitchFamily="34" charset="0"/>
                <a:cs typeface="Arial" panose="020B0604020202020204" pitchFamily="34" charset="0"/>
              </a:rPr>
              <a:t>How </a:t>
            </a:r>
            <a:r>
              <a:rPr lang="en-US" sz="1800" b="1" i="1" u="sng" dirty="0">
                <a:solidFill>
                  <a:srgbClr val="062D7B"/>
                </a:solidFill>
                <a:effectLst/>
                <a:highlight>
                  <a:srgbClr val="FFFFFF"/>
                </a:highlight>
                <a:latin typeface="Arial" panose="020B0604020202020204" pitchFamily="34" charset="0"/>
                <a:cs typeface="Arial" panose="020B0604020202020204" pitchFamily="34" charset="0"/>
              </a:rPr>
              <a:t>Compensation and Benefits</a:t>
            </a:r>
            <a:r>
              <a:rPr lang="en-US" sz="1800" b="1" i="0" dirty="0">
                <a:solidFill>
                  <a:srgbClr val="062D7B"/>
                </a:solidFill>
                <a:effectLst/>
                <a:highlight>
                  <a:srgbClr val="FFFFFF"/>
                </a:highlight>
                <a:latin typeface="Arial" panose="020B0604020202020204" pitchFamily="34" charset="0"/>
                <a:cs typeface="Arial" panose="020B0604020202020204" pitchFamily="34" charset="0"/>
              </a:rPr>
              <a:t> </a:t>
            </a:r>
            <a:r>
              <a:rPr lang="en-US" sz="1800" b="1" dirty="0">
                <a:latin typeface="+mn-lt"/>
              </a:rPr>
              <a:t>attributes impact the attrition?</a:t>
            </a:r>
          </a:p>
          <a:p>
            <a:pPr algn="l">
              <a:lnSpc>
                <a:spcPct val="150000"/>
              </a:lnSpc>
            </a:pPr>
            <a:endParaRPr lang="en-US" sz="1400" b="0" i="0" dirty="0">
              <a:solidFill>
                <a:srgbClr val="212121"/>
              </a:solidFill>
              <a:effectLst/>
              <a:highlight>
                <a:srgbClr val="FFFFFF"/>
              </a:highlight>
              <a:latin typeface="Arial" panose="020B0604020202020204" pitchFamily="34" charset="0"/>
              <a:cs typeface="Arial" panose="020B0604020202020204" pitchFamily="34" charset="0"/>
            </a:endParaRPr>
          </a:p>
          <a:p>
            <a:pPr algn="l">
              <a:lnSpc>
                <a:spcPct val="150000"/>
              </a:lnSpc>
            </a:pPr>
            <a:r>
              <a:rPr lang="en-US" sz="1400" b="1" i="0" dirty="0">
                <a:effectLst/>
                <a:highlight>
                  <a:srgbClr val="FFFFFF"/>
                </a:highlight>
                <a:latin typeface="Arial" panose="020B0604020202020204" pitchFamily="34" charset="0"/>
                <a:cs typeface="Arial" panose="020B0604020202020204" pitchFamily="34" charset="0"/>
              </a:rPr>
              <a:t>Attributes:</a:t>
            </a:r>
            <a:r>
              <a:rPr lang="en-US" sz="1400" b="0" i="0" dirty="0">
                <a:effectLst/>
                <a:highlight>
                  <a:srgbClr val="FFFFFF"/>
                </a:highlight>
                <a:latin typeface="Arial" panose="020B0604020202020204" pitchFamily="34" charset="0"/>
                <a:cs typeface="Arial" panose="020B0604020202020204" pitchFamily="34" charset="0"/>
              </a:rPr>
              <a:t> </a:t>
            </a:r>
          </a:p>
          <a:p>
            <a:pPr algn="l">
              <a:lnSpc>
                <a:spcPct val="150000"/>
              </a:lnSpc>
            </a:pPr>
            <a:r>
              <a:rPr lang="en-US" sz="1400" i="1" dirty="0">
                <a:effectLst/>
                <a:highlight>
                  <a:srgbClr val="00FFFF"/>
                </a:highlight>
                <a:latin typeface="Courier New" panose="02070309020205020404" pitchFamily="49" charset="0"/>
                <a:cs typeface="Courier New" panose="02070309020205020404" pitchFamily="49" charset="0"/>
              </a:rPr>
              <a:t>DailyRate</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HourlyRate</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MonthlyIncome</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MonthlyRate</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err="1">
                <a:effectLst/>
                <a:highlight>
                  <a:srgbClr val="00FFFF"/>
                </a:highlight>
                <a:latin typeface="Courier New" panose="02070309020205020404" pitchFamily="49" charset="0"/>
                <a:cs typeface="Courier New" panose="02070309020205020404" pitchFamily="49" charset="0"/>
              </a:rPr>
              <a:t>PercentSalaryHike</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err="1">
                <a:effectLst/>
                <a:highlight>
                  <a:srgbClr val="00FFFF"/>
                </a:highlight>
                <a:latin typeface="Courier New" panose="02070309020205020404" pitchFamily="49" charset="0"/>
                <a:cs typeface="Courier New" panose="02070309020205020404" pitchFamily="49" charset="0"/>
              </a:rPr>
              <a:t>StockOptionLevel</a:t>
            </a:r>
            <a:endParaRPr lang="en-US" sz="1400" i="1" dirty="0">
              <a:effectLst/>
              <a:highlight>
                <a:srgbClr val="00FFFF"/>
              </a:highlight>
              <a:latin typeface="Courier New" panose="02070309020205020404" pitchFamily="49" charset="0"/>
              <a:cs typeface="Courier New" panose="02070309020205020404" pitchFamily="49" charset="0"/>
            </a:endParaRPr>
          </a:p>
          <a:p>
            <a:pPr algn="l">
              <a:lnSpc>
                <a:spcPct val="150000"/>
              </a:lnSpc>
            </a:pPr>
            <a:endParaRPr lang="en-US" sz="1400" b="0" i="0" dirty="0">
              <a:effectLst/>
              <a:highlight>
                <a:srgbClr val="FFFFFF"/>
              </a:highlight>
              <a:latin typeface="Arial" panose="020B0604020202020204" pitchFamily="34" charset="0"/>
              <a:cs typeface="Arial" panose="020B0604020202020204" pitchFamily="34" charset="0"/>
            </a:endParaRPr>
          </a:p>
          <a:p>
            <a:pPr algn="l">
              <a:lnSpc>
                <a:spcPct val="150000"/>
              </a:lnSpc>
            </a:pPr>
            <a:r>
              <a:rPr lang="en-US" sz="1400" b="1" i="0" dirty="0">
                <a:effectLst/>
                <a:highlight>
                  <a:srgbClr val="FFFFFF"/>
                </a:highlight>
                <a:latin typeface="Arial" panose="020B0604020202020204" pitchFamily="34" charset="0"/>
                <a:cs typeface="Arial" panose="020B0604020202020204" pitchFamily="34" charset="0"/>
              </a:rPr>
              <a:t>Observations:</a:t>
            </a:r>
          </a:p>
          <a:p>
            <a:pPr algn="l">
              <a:lnSpc>
                <a:spcPct val="150000"/>
              </a:lnSpc>
            </a:pPr>
            <a:r>
              <a:rPr lang="en-US" sz="1400" dirty="0">
                <a:highlight>
                  <a:srgbClr val="FFFFFF"/>
                </a:highlight>
                <a:latin typeface="Arial" panose="020B0604020202020204" pitchFamily="34" charset="0"/>
                <a:cs typeface="Arial" panose="020B0604020202020204" pitchFamily="34" charset="0"/>
              </a:rPr>
              <a:t>While salary may not be the primary driver of departures across the board, the data shows a higher turnover rate among employees earning lower monthly salaries (USD 0-5,000). </a:t>
            </a:r>
          </a:p>
          <a:p>
            <a:pPr algn="l">
              <a:lnSpc>
                <a:spcPct val="150000"/>
              </a:lnSpc>
            </a:pPr>
            <a:r>
              <a:rPr lang="en-US" sz="1400" dirty="0">
                <a:highlight>
                  <a:srgbClr val="FFFFFF"/>
                </a:highlight>
                <a:latin typeface="Arial" panose="020B0604020202020204" pitchFamily="34" charset="0"/>
                <a:cs typeface="Arial" panose="020B0604020202020204" pitchFamily="34" charset="0"/>
              </a:rPr>
              <a:t>Further investigation into reasons for leaving specifically within this income bracket is recommended.</a:t>
            </a:r>
            <a:endParaRPr 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EA5179F-B6B7-458E-98D5-5B53EAA7C05E}"/>
              </a:ext>
            </a:extLst>
          </p:cNvPr>
          <p:cNvPicPr>
            <a:picLocks noChangeAspect="1"/>
          </p:cNvPicPr>
          <p:nvPr/>
        </p:nvPicPr>
        <p:blipFill>
          <a:blip r:embed="rId3"/>
          <a:stretch>
            <a:fillRect/>
          </a:stretch>
        </p:blipFill>
        <p:spPr>
          <a:xfrm>
            <a:off x="554153" y="1092944"/>
            <a:ext cx="2269992" cy="1697990"/>
          </a:xfrm>
          <a:prstGeom prst="rect">
            <a:avLst/>
          </a:prstGeom>
        </p:spPr>
      </p:pic>
      <p:pic>
        <p:nvPicPr>
          <p:cNvPr id="6" name="Picture 5">
            <a:extLst>
              <a:ext uri="{FF2B5EF4-FFF2-40B4-BE49-F238E27FC236}">
                <a16:creationId xmlns:a16="http://schemas.microsoft.com/office/drawing/2014/main" id="{844246C7-A3A8-D550-88DC-1E764151FA32}"/>
              </a:ext>
            </a:extLst>
          </p:cNvPr>
          <p:cNvPicPr>
            <a:picLocks noChangeAspect="1"/>
          </p:cNvPicPr>
          <p:nvPr/>
        </p:nvPicPr>
        <p:blipFill>
          <a:blip r:embed="rId4"/>
          <a:stretch>
            <a:fillRect/>
          </a:stretch>
        </p:blipFill>
        <p:spPr>
          <a:xfrm>
            <a:off x="3074388" y="1055851"/>
            <a:ext cx="2275561" cy="1812816"/>
          </a:xfrm>
          <a:prstGeom prst="rect">
            <a:avLst/>
          </a:prstGeom>
        </p:spPr>
      </p:pic>
      <p:pic>
        <p:nvPicPr>
          <p:cNvPr id="7" name="Picture 6">
            <a:extLst>
              <a:ext uri="{FF2B5EF4-FFF2-40B4-BE49-F238E27FC236}">
                <a16:creationId xmlns:a16="http://schemas.microsoft.com/office/drawing/2014/main" id="{1424F889-EB76-8C07-705E-E8596247C8AE}"/>
              </a:ext>
            </a:extLst>
          </p:cNvPr>
          <p:cNvPicPr>
            <a:picLocks noChangeAspect="1"/>
          </p:cNvPicPr>
          <p:nvPr/>
        </p:nvPicPr>
        <p:blipFill>
          <a:blip r:embed="rId5"/>
          <a:stretch>
            <a:fillRect/>
          </a:stretch>
        </p:blipFill>
        <p:spPr>
          <a:xfrm>
            <a:off x="498629" y="2905760"/>
            <a:ext cx="2241527" cy="1697990"/>
          </a:xfrm>
          <a:prstGeom prst="rect">
            <a:avLst/>
          </a:prstGeom>
        </p:spPr>
      </p:pic>
      <p:pic>
        <p:nvPicPr>
          <p:cNvPr id="8" name="Picture 7">
            <a:extLst>
              <a:ext uri="{FF2B5EF4-FFF2-40B4-BE49-F238E27FC236}">
                <a16:creationId xmlns:a16="http://schemas.microsoft.com/office/drawing/2014/main" id="{39E8E2D5-2FFA-9A6F-CF38-5977CD7E4A1B}"/>
              </a:ext>
            </a:extLst>
          </p:cNvPr>
          <p:cNvPicPr>
            <a:picLocks noChangeAspect="1"/>
          </p:cNvPicPr>
          <p:nvPr/>
        </p:nvPicPr>
        <p:blipFill>
          <a:blip r:embed="rId6"/>
          <a:stretch>
            <a:fillRect/>
          </a:stretch>
        </p:blipFill>
        <p:spPr>
          <a:xfrm>
            <a:off x="3141057" y="2905760"/>
            <a:ext cx="2147998" cy="1812816"/>
          </a:xfrm>
          <a:prstGeom prst="rect">
            <a:avLst/>
          </a:prstGeom>
        </p:spPr>
      </p:pic>
      <p:pic>
        <p:nvPicPr>
          <p:cNvPr id="9" name="Picture 8">
            <a:extLst>
              <a:ext uri="{FF2B5EF4-FFF2-40B4-BE49-F238E27FC236}">
                <a16:creationId xmlns:a16="http://schemas.microsoft.com/office/drawing/2014/main" id="{A44CCFFC-1718-1C7D-0FF8-5392E51FC161}"/>
              </a:ext>
            </a:extLst>
          </p:cNvPr>
          <p:cNvPicPr>
            <a:picLocks noChangeAspect="1"/>
          </p:cNvPicPr>
          <p:nvPr/>
        </p:nvPicPr>
        <p:blipFill>
          <a:blip r:embed="rId7"/>
          <a:stretch>
            <a:fillRect/>
          </a:stretch>
        </p:blipFill>
        <p:spPr>
          <a:xfrm>
            <a:off x="649280" y="4873734"/>
            <a:ext cx="2090876" cy="1697990"/>
          </a:xfrm>
          <a:prstGeom prst="rect">
            <a:avLst/>
          </a:prstGeom>
        </p:spPr>
      </p:pic>
      <p:pic>
        <p:nvPicPr>
          <p:cNvPr id="10" name="Picture 9">
            <a:extLst>
              <a:ext uri="{FF2B5EF4-FFF2-40B4-BE49-F238E27FC236}">
                <a16:creationId xmlns:a16="http://schemas.microsoft.com/office/drawing/2014/main" id="{9C78B2FD-F6D5-D352-6531-2F9A3CDDD7F5}"/>
              </a:ext>
            </a:extLst>
          </p:cNvPr>
          <p:cNvPicPr>
            <a:picLocks noChangeAspect="1"/>
          </p:cNvPicPr>
          <p:nvPr/>
        </p:nvPicPr>
        <p:blipFill>
          <a:blip r:embed="rId8"/>
          <a:stretch>
            <a:fillRect/>
          </a:stretch>
        </p:blipFill>
        <p:spPr>
          <a:xfrm>
            <a:off x="3100636" y="5237169"/>
            <a:ext cx="2766564" cy="971120"/>
          </a:xfrm>
          <a:prstGeom prst="rect">
            <a:avLst/>
          </a:prstGeom>
        </p:spPr>
      </p:pic>
    </p:spTree>
    <p:custDataLst>
      <p:tags r:id="rId1"/>
    </p:custDataLst>
    <p:extLst>
      <p:ext uri="{BB962C8B-B14F-4D97-AF65-F5344CB8AC3E}">
        <p14:creationId xmlns:p14="http://schemas.microsoft.com/office/powerpoint/2010/main" val="1935273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Exploring Data (Diagnostic Analytics)</a:t>
            </a:r>
          </a:p>
        </p:txBody>
      </p:sp>
      <p:sp>
        <p:nvSpPr>
          <p:cNvPr id="3" name="TextBox 2">
            <a:extLst>
              <a:ext uri="{FF2B5EF4-FFF2-40B4-BE49-F238E27FC236}">
                <a16:creationId xmlns:a16="http://schemas.microsoft.com/office/drawing/2014/main" id="{FB11074B-0316-CA5D-A87B-F2C812F2CC53}"/>
              </a:ext>
            </a:extLst>
          </p:cNvPr>
          <p:cNvSpPr txBox="1"/>
          <p:nvPr/>
        </p:nvSpPr>
        <p:spPr>
          <a:xfrm>
            <a:off x="6499133" y="1467079"/>
            <a:ext cx="5021451" cy="4761368"/>
          </a:xfrm>
          <a:prstGeom prst="rect">
            <a:avLst/>
          </a:prstGeom>
          <a:noFill/>
        </p:spPr>
        <p:txBody>
          <a:bodyPr wrap="square" rtlCol="0">
            <a:spAutoFit/>
          </a:bodyPr>
          <a:lstStyle/>
          <a:p>
            <a:pPr>
              <a:lnSpc>
                <a:spcPct val="150000"/>
              </a:lnSpc>
            </a:pPr>
            <a:r>
              <a:rPr lang="en-US" sz="1800" b="1" i="0" dirty="0">
                <a:solidFill>
                  <a:srgbClr val="212121"/>
                </a:solidFill>
                <a:effectLst/>
                <a:highlight>
                  <a:srgbClr val="FFFFFF"/>
                </a:highlight>
                <a:latin typeface="+mn-lt"/>
              </a:rPr>
              <a:t>How </a:t>
            </a:r>
            <a:r>
              <a:rPr lang="en-US" sz="1800" b="1" i="1" u="sng" dirty="0">
                <a:solidFill>
                  <a:srgbClr val="062D7B"/>
                </a:solidFill>
                <a:effectLst/>
                <a:highlight>
                  <a:srgbClr val="FFFFFF"/>
                </a:highlight>
                <a:latin typeface="+mn-lt"/>
              </a:rPr>
              <a:t>Demographic Factors</a:t>
            </a:r>
            <a:r>
              <a:rPr lang="en-US" sz="1800" b="1" i="0" dirty="0">
                <a:solidFill>
                  <a:srgbClr val="062D7B"/>
                </a:solidFill>
                <a:effectLst/>
                <a:highlight>
                  <a:srgbClr val="FFFFFF"/>
                </a:highlight>
                <a:latin typeface="+mn-lt"/>
              </a:rPr>
              <a:t> </a:t>
            </a:r>
            <a:r>
              <a:rPr lang="en-US" sz="1800" b="1" dirty="0">
                <a:latin typeface="+mn-lt"/>
              </a:rPr>
              <a:t>attributes impact the attrition?</a:t>
            </a:r>
          </a:p>
          <a:p>
            <a:pPr algn="l">
              <a:lnSpc>
                <a:spcPct val="150000"/>
              </a:lnSpc>
            </a:pPr>
            <a:endParaRPr lang="en-US" sz="1400" b="1" i="0" dirty="0">
              <a:effectLst/>
              <a:highlight>
                <a:srgbClr val="FFFFFF"/>
              </a:highlight>
              <a:latin typeface="+mn-lt"/>
            </a:endParaRPr>
          </a:p>
          <a:p>
            <a:pPr algn="l">
              <a:lnSpc>
                <a:spcPct val="150000"/>
              </a:lnSpc>
            </a:pPr>
            <a:r>
              <a:rPr lang="en-US" sz="1400" b="1" i="0" dirty="0">
                <a:effectLst/>
                <a:highlight>
                  <a:srgbClr val="FFFFFF"/>
                </a:highlight>
                <a:latin typeface="+mn-lt"/>
              </a:rPr>
              <a:t>Attributes:</a:t>
            </a:r>
            <a:r>
              <a:rPr lang="en-US" sz="1400" b="0" i="0" dirty="0">
                <a:effectLst/>
                <a:highlight>
                  <a:srgbClr val="FFFFFF"/>
                </a:highlight>
                <a:latin typeface="+mn-lt"/>
              </a:rPr>
              <a:t> </a:t>
            </a:r>
          </a:p>
          <a:p>
            <a:pPr algn="l">
              <a:lnSpc>
                <a:spcPct val="150000"/>
              </a:lnSpc>
            </a:pPr>
            <a:r>
              <a:rPr lang="en-US" sz="1400" i="1" dirty="0">
                <a:effectLst/>
                <a:highlight>
                  <a:srgbClr val="00FFFF"/>
                </a:highlight>
                <a:latin typeface="Courier New" panose="02070309020205020404" pitchFamily="49" charset="0"/>
                <a:cs typeface="Courier New" panose="02070309020205020404" pitchFamily="49" charset="0"/>
              </a:rPr>
              <a:t>Age</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Education</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EducationField</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Gender</a:t>
            </a:r>
            <a:r>
              <a:rPr lang="en-US" sz="1400" i="1" dirty="0">
                <a:effectLst/>
                <a:highlight>
                  <a:srgbClr val="FFFFFF"/>
                </a:highlight>
                <a:latin typeface="Courier New" panose="02070309020205020404" pitchFamily="49" charset="0"/>
                <a:cs typeface="Courier New" panose="02070309020205020404" pitchFamily="49" charset="0"/>
              </a:rPr>
              <a:t>, </a:t>
            </a:r>
          </a:p>
          <a:p>
            <a:pPr algn="l">
              <a:lnSpc>
                <a:spcPct val="150000"/>
              </a:lnSpc>
            </a:pPr>
            <a:r>
              <a:rPr lang="en-US" sz="1400" i="1" dirty="0" err="1">
                <a:effectLst/>
                <a:highlight>
                  <a:srgbClr val="00FFFF"/>
                </a:highlight>
                <a:latin typeface="Courier New" panose="02070309020205020404" pitchFamily="49" charset="0"/>
                <a:cs typeface="Courier New" panose="02070309020205020404" pitchFamily="49" charset="0"/>
              </a:rPr>
              <a:t>MaritalStatus</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err="1">
                <a:effectLst/>
                <a:highlight>
                  <a:srgbClr val="00FFFF"/>
                </a:highlight>
                <a:latin typeface="Courier New" panose="02070309020205020404" pitchFamily="49" charset="0"/>
                <a:cs typeface="Courier New" panose="02070309020205020404" pitchFamily="49" charset="0"/>
              </a:rPr>
              <a:t>NumCompaniesWorked</a:t>
            </a:r>
            <a:endParaRPr lang="en-US" sz="1400" i="1" dirty="0">
              <a:effectLst/>
              <a:highlight>
                <a:srgbClr val="00FFFF"/>
              </a:highlight>
              <a:latin typeface="Courier New" panose="02070309020205020404" pitchFamily="49" charset="0"/>
              <a:cs typeface="Courier New" panose="02070309020205020404" pitchFamily="49" charset="0"/>
            </a:endParaRPr>
          </a:p>
          <a:p>
            <a:pPr algn="l">
              <a:lnSpc>
                <a:spcPct val="150000"/>
              </a:lnSpc>
            </a:pPr>
            <a:endParaRPr lang="en-US" sz="1400" b="1" i="0" dirty="0">
              <a:effectLst/>
              <a:highlight>
                <a:srgbClr val="FFFFFF"/>
              </a:highlight>
              <a:latin typeface="+mn-lt"/>
            </a:endParaRPr>
          </a:p>
          <a:p>
            <a:pPr algn="l">
              <a:lnSpc>
                <a:spcPct val="150000"/>
              </a:lnSpc>
            </a:pPr>
            <a:r>
              <a:rPr lang="en-US" sz="1400" b="1" i="0" dirty="0">
                <a:effectLst/>
                <a:highlight>
                  <a:srgbClr val="FFFFFF"/>
                </a:highlight>
                <a:latin typeface="+mn-lt"/>
              </a:rPr>
              <a:t>Observations:</a:t>
            </a:r>
            <a:endParaRPr lang="en-US" sz="1400" b="0" i="0" dirty="0">
              <a:effectLst/>
              <a:highlight>
                <a:srgbClr val="FFFFFF"/>
              </a:highlight>
              <a:latin typeface="+mn-lt"/>
            </a:endParaRPr>
          </a:p>
          <a:p>
            <a:pPr algn="l">
              <a:lnSpc>
                <a:spcPct val="150000"/>
              </a:lnSpc>
            </a:pPr>
            <a:r>
              <a:rPr lang="en-US" sz="1400" b="0" i="0" dirty="0">
                <a:effectLst/>
                <a:highlight>
                  <a:srgbClr val="FFFFFF"/>
                </a:highlight>
                <a:latin typeface="+mn-lt"/>
              </a:rPr>
              <a:t>Our analysis indicates that employees who leave tend to be younger (25-35 years old) compared to those who stay.</a:t>
            </a:r>
          </a:p>
          <a:p>
            <a:pPr algn="l">
              <a:lnSpc>
                <a:spcPct val="150000"/>
              </a:lnSpc>
            </a:pPr>
            <a:endParaRPr lang="en-US" sz="1400" b="0" i="0" dirty="0">
              <a:effectLst/>
              <a:highlight>
                <a:srgbClr val="FFFFFF"/>
              </a:highlight>
              <a:latin typeface="+mn-lt"/>
            </a:endParaRPr>
          </a:p>
          <a:p>
            <a:pPr algn="l">
              <a:lnSpc>
                <a:spcPct val="150000"/>
              </a:lnSpc>
            </a:pPr>
            <a:r>
              <a:rPr lang="en-US" sz="1400" b="0" i="0" dirty="0">
                <a:effectLst/>
                <a:highlight>
                  <a:srgbClr val="FFFFFF"/>
                </a:highlight>
                <a:latin typeface="+mn-lt"/>
              </a:rPr>
              <a:t>Additionally, we see a higher turnover rate among single employees, with a greater number of men leaving the company overall (approximately 150 people).</a:t>
            </a:r>
          </a:p>
        </p:txBody>
      </p:sp>
      <p:pic>
        <p:nvPicPr>
          <p:cNvPr id="6" name="Picture 5">
            <a:extLst>
              <a:ext uri="{FF2B5EF4-FFF2-40B4-BE49-F238E27FC236}">
                <a16:creationId xmlns:a16="http://schemas.microsoft.com/office/drawing/2014/main" id="{913F2555-E0C3-AC1C-DDBE-C745D11015CD}"/>
              </a:ext>
            </a:extLst>
          </p:cNvPr>
          <p:cNvPicPr>
            <a:picLocks noChangeAspect="1"/>
          </p:cNvPicPr>
          <p:nvPr/>
        </p:nvPicPr>
        <p:blipFill>
          <a:blip r:embed="rId3"/>
          <a:stretch>
            <a:fillRect/>
          </a:stretch>
        </p:blipFill>
        <p:spPr>
          <a:xfrm>
            <a:off x="238594" y="1467079"/>
            <a:ext cx="2335505" cy="1796542"/>
          </a:xfrm>
          <a:prstGeom prst="rect">
            <a:avLst/>
          </a:prstGeom>
        </p:spPr>
      </p:pic>
      <p:pic>
        <p:nvPicPr>
          <p:cNvPr id="9" name="Picture 8">
            <a:extLst>
              <a:ext uri="{FF2B5EF4-FFF2-40B4-BE49-F238E27FC236}">
                <a16:creationId xmlns:a16="http://schemas.microsoft.com/office/drawing/2014/main" id="{77922D3E-38F6-DD39-6AB3-002F7ACDF9E9}"/>
              </a:ext>
            </a:extLst>
          </p:cNvPr>
          <p:cNvPicPr>
            <a:picLocks noChangeAspect="1"/>
          </p:cNvPicPr>
          <p:nvPr/>
        </p:nvPicPr>
        <p:blipFill>
          <a:blip r:embed="rId4"/>
          <a:stretch>
            <a:fillRect/>
          </a:stretch>
        </p:blipFill>
        <p:spPr>
          <a:xfrm>
            <a:off x="2821813" y="1086515"/>
            <a:ext cx="2951480" cy="1057849"/>
          </a:xfrm>
          <a:prstGeom prst="rect">
            <a:avLst/>
          </a:prstGeom>
        </p:spPr>
      </p:pic>
      <p:pic>
        <p:nvPicPr>
          <p:cNvPr id="10" name="Picture 9">
            <a:extLst>
              <a:ext uri="{FF2B5EF4-FFF2-40B4-BE49-F238E27FC236}">
                <a16:creationId xmlns:a16="http://schemas.microsoft.com/office/drawing/2014/main" id="{95621FBF-592B-020C-D8C6-F41969519B10}"/>
              </a:ext>
            </a:extLst>
          </p:cNvPr>
          <p:cNvPicPr>
            <a:picLocks noChangeAspect="1"/>
          </p:cNvPicPr>
          <p:nvPr/>
        </p:nvPicPr>
        <p:blipFill>
          <a:blip r:embed="rId5"/>
          <a:stretch>
            <a:fillRect/>
          </a:stretch>
        </p:blipFill>
        <p:spPr>
          <a:xfrm>
            <a:off x="2781173" y="2395830"/>
            <a:ext cx="3144521" cy="1063651"/>
          </a:xfrm>
          <a:prstGeom prst="rect">
            <a:avLst/>
          </a:prstGeom>
        </p:spPr>
      </p:pic>
      <p:pic>
        <p:nvPicPr>
          <p:cNvPr id="11" name="Picture 10">
            <a:extLst>
              <a:ext uri="{FF2B5EF4-FFF2-40B4-BE49-F238E27FC236}">
                <a16:creationId xmlns:a16="http://schemas.microsoft.com/office/drawing/2014/main" id="{EE0184AC-4628-9CB1-D5A9-03C0781015AF}"/>
              </a:ext>
            </a:extLst>
          </p:cNvPr>
          <p:cNvPicPr>
            <a:picLocks noChangeAspect="1"/>
          </p:cNvPicPr>
          <p:nvPr/>
        </p:nvPicPr>
        <p:blipFill>
          <a:blip r:embed="rId6"/>
          <a:stretch>
            <a:fillRect/>
          </a:stretch>
        </p:blipFill>
        <p:spPr>
          <a:xfrm>
            <a:off x="2781173" y="3833448"/>
            <a:ext cx="3144521" cy="1077009"/>
          </a:xfrm>
          <a:prstGeom prst="rect">
            <a:avLst/>
          </a:prstGeom>
        </p:spPr>
      </p:pic>
      <p:pic>
        <p:nvPicPr>
          <p:cNvPr id="12" name="Picture 11">
            <a:extLst>
              <a:ext uri="{FF2B5EF4-FFF2-40B4-BE49-F238E27FC236}">
                <a16:creationId xmlns:a16="http://schemas.microsoft.com/office/drawing/2014/main" id="{33E91EF1-364F-4AF3-D31B-34E6EC482198}"/>
              </a:ext>
            </a:extLst>
          </p:cNvPr>
          <p:cNvPicPr>
            <a:picLocks noChangeAspect="1"/>
          </p:cNvPicPr>
          <p:nvPr/>
        </p:nvPicPr>
        <p:blipFill>
          <a:blip r:embed="rId7"/>
          <a:stretch>
            <a:fillRect/>
          </a:stretch>
        </p:blipFill>
        <p:spPr>
          <a:xfrm>
            <a:off x="2825687" y="5135796"/>
            <a:ext cx="3063240" cy="1058589"/>
          </a:xfrm>
          <a:prstGeom prst="rect">
            <a:avLst/>
          </a:prstGeom>
        </p:spPr>
      </p:pic>
      <p:pic>
        <p:nvPicPr>
          <p:cNvPr id="13" name="Picture 12">
            <a:extLst>
              <a:ext uri="{FF2B5EF4-FFF2-40B4-BE49-F238E27FC236}">
                <a16:creationId xmlns:a16="http://schemas.microsoft.com/office/drawing/2014/main" id="{57C7DC49-0752-64EE-026E-F7B7E24FE3BD}"/>
              </a:ext>
            </a:extLst>
          </p:cNvPr>
          <p:cNvPicPr>
            <a:picLocks noChangeAspect="1"/>
          </p:cNvPicPr>
          <p:nvPr/>
        </p:nvPicPr>
        <p:blipFill>
          <a:blip r:embed="rId8"/>
          <a:stretch>
            <a:fillRect/>
          </a:stretch>
        </p:blipFill>
        <p:spPr>
          <a:xfrm>
            <a:off x="238594" y="3833448"/>
            <a:ext cx="2286000" cy="1861945"/>
          </a:xfrm>
          <a:prstGeom prst="rect">
            <a:avLst/>
          </a:prstGeom>
        </p:spPr>
      </p:pic>
    </p:spTree>
    <p:custDataLst>
      <p:tags r:id="rId1"/>
    </p:custDataLst>
    <p:extLst>
      <p:ext uri="{BB962C8B-B14F-4D97-AF65-F5344CB8AC3E}">
        <p14:creationId xmlns:p14="http://schemas.microsoft.com/office/powerpoint/2010/main" val="3795187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Exploring Data (Diagnostic Analytics)</a:t>
            </a:r>
          </a:p>
        </p:txBody>
      </p:sp>
      <p:sp>
        <p:nvSpPr>
          <p:cNvPr id="2" name="TextBox 1">
            <a:extLst>
              <a:ext uri="{FF2B5EF4-FFF2-40B4-BE49-F238E27FC236}">
                <a16:creationId xmlns:a16="http://schemas.microsoft.com/office/drawing/2014/main" id="{72D14793-B167-86C5-D802-5E6524CFF019}"/>
              </a:ext>
            </a:extLst>
          </p:cNvPr>
          <p:cNvSpPr txBox="1"/>
          <p:nvPr/>
        </p:nvSpPr>
        <p:spPr>
          <a:xfrm>
            <a:off x="5212081" y="1739078"/>
            <a:ext cx="6482080" cy="4345870"/>
          </a:xfrm>
          <a:prstGeom prst="rect">
            <a:avLst/>
          </a:prstGeom>
          <a:noFill/>
        </p:spPr>
        <p:txBody>
          <a:bodyPr wrap="square" rtlCol="0">
            <a:spAutoFit/>
          </a:bodyPr>
          <a:lstStyle/>
          <a:p>
            <a:pPr>
              <a:lnSpc>
                <a:spcPct val="150000"/>
              </a:lnSpc>
            </a:pPr>
            <a:r>
              <a:rPr lang="en-US" sz="1800" b="1" i="0" dirty="0">
                <a:solidFill>
                  <a:srgbClr val="212121"/>
                </a:solidFill>
                <a:effectLst/>
                <a:highlight>
                  <a:srgbClr val="FFFFFF"/>
                </a:highlight>
                <a:latin typeface="+mn-lt"/>
              </a:rPr>
              <a:t>How </a:t>
            </a:r>
            <a:r>
              <a:rPr lang="en-US" sz="1800" b="1" i="1" u="sng" dirty="0">
                <a:solidFill>
                  <a:srgbClr val="062D7B"/>
                </a:solidFill>
                <a:effectLst/>
                <a:highlight>
                  <a:srgbClr val="FFFFFF"/>
                </a:highlight>
                <a:latin typeface="+mn-lt"/>
              </a:rPr>
              <a:t>Job Satisfaction</a:t>
            </a:r>
            <a:r>
              <a:rPr lang="en-US" sz="1800" b="1" i="0" dirty="0">
                <a:solidFill>
                  <a:srgbClr val="062D7B"/>
                </a:solidFill>
                <a:effectLst/>
                <a:highlight>
                  <a:srgbClr val="FFFFFF"/>
                </a:highlight>
                <a:latin typeface="+mn-lt"/>
              </a:rPr>
              <a:t> </a:t>
            </a:r>
            <a:r>
              <a:rPr lang="en-US" sz="1800" b="1" dirty="0">
                <a:latin typeface="+mn-lt"/>
              </a:rPr>
              <a:t>attributes impact the attrition?</a:t>
            </a:r>
          </a:p>
          <a:p>
            <a:pPr algn="l">
              <a:lnSpc>
                <a:spcPct val="150000"/>
              </a:lnSpc>
            </a:pPr>
            <a:endParaRPr lang="en-US" sz="1400" b="0" i="0" dirty="0">
              <a:solidFill>
                <a:srgbClr val="212121"/>
              </a:solidFill>
              <a:effectLst/>
              <a:highlight>
                <a:srgbClr val="FFFFFF"/>
              </a:highlight>
              <a:latin typeface="+mn-lt"/>
            </a:endParaRPr>
          </a:p>
          <a:p>
            <a:pPr algn="l">
              <a:lnSpc>
                <a:spcPct val="150000"/>
              </a:lnSpc>
            </a:pPr>
            <a:r>
              <a:rPr lang="en-US" sz="1400" b="1" i="0" dirty="0">
                <a:effectLst/>
                <a:highlight>
                  <a:srgbClr val="FFFFFF"/>
                </a:highlight>
                <a:latin typeface="+mn-lt"/>
              </a:rPr>
              <a:t>Attributes:</a:t>
            </a:r>
            <a:r>
              <a:rPr lang="en-US" sz="1400" b="0" i="0" dirty="0">
                <a:effectLst/>
                <a:highlight>
                  <a:srgbClr val="FFFFFF"/>
                </a:highlight>
                <a:latin typeface="+mn-lt"/>
              </a:rPr>
              <a:t> </a:t>
            </a:r>
          </a:p>
          <a:p>
            <a:pPr algn="l">
              <a:lnSpc>
                <a:spcPct val="150000"/>
              </a:lnSpc>
            </a:pPr>
            <a:r>
              <a:rPr lang="en-US" sz="1400" i="1" dirty="0" err="1">
                <a:effectLst/>
                <a:highlight>
                  <a:srgbClr val="00FFFF"/>
                </a:highlight>
                <a:latin typeface="Courier New" panose="02070309020205020404" pitchFamily="49" charset="0"/>
                <a:cs typeface="Courier New" panose="02070309020205020404" pitchFamily="49" charset="0"/>
              </a:rPr>
              <a:t>JobInvolvement</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JobRole</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JobSatisfaction</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RelationshipSatisfaction</a:t>
            </a:r>
          </a:p>
          <a:p>
            <a:pPr algn="l">
              <a:lnSpc>
                <a:spcPct val="150000"/>
              </a:lnSpc>
            </a:pPr>
            <a:endParaRPr lang="en-US" sz="1400" b="1" i="0" dirty="0">
              <a:effectLst/>
              <a:highlight>
                <a:srgbClr val="FFFFFF"/>
              </a:highlight>
              <a:latin typeface="+mn-lt"/>
            </a:endParaRPr>
          </a:p>
          <a:p>
            <a:pPr algn="l">
              <a:lnSpc>
                <a:spcPct val="150000"/>
              </a:lnSpc>
            </a:pPr>
            <a:r>
              <a:rPr lang="en-US" sz="1400" b="1" i="0" dirty="0">
                <a:effectLst/>
                <a:highlight>
                  <a:srgbClr val="FFFFFF"/>
                </a:highlight>
                <a:latin typeface="+mn-lt"/>
              </a:rPr>
              <a:t>Observations:</a:t>
            </a:r>
            <a:endParaRPr lang="en-US" sz="1400" b="0" i="0" dirty="0">
              <a:effectLst/>
              <a:highlight>
                <a:srgbClr val="FFFFFF"/>
              </a:highlight>
              <a:latin typeface="+mn-lt"/>
            </a:endParaRPr>
          </a:p>
          <a:p>
            <a:pPr algn="l">
              <a:lnSpc>
                <a:spcPct val="150000"/>
              </a:lnSpc>
            </a:pPr>
            <a:r>
              <a:rPr lang="en-US" sz="1400" b="0" i="0" dirty="0">
                <a:effectLst/>
                <a:highlight>
                  <a:srgbClr val="FFFFFF"/>
                </a:highlight>
                <a:latin typeface="+mn-lt"/>
              </a:rPr>
              <a:t>We've identified Sales Representatives, followed by Laboratory Technicians and Human Resources personnel, as having the highest turnover rates within the company. </a:t>
            </a:r>
          </a:p>
          <a:p>
            <a:pPr algn="l">
              <a:lnSpc>
                <a:spcPct val="150000"/>
              </a:lnSpc>
            </a:pPr>
            <a:endParaRPr lang="en-US" sz="1400" dirty="0">
              <a:highlight>
                <a:srgbClr val="FFFFFF"/>
              </a:highlight>
              <a:latin typeface="+mn-lt"/>
            </a:endParaRPr>
          </a:p>
          <a:p>
            <a:pPr algn="l">
              <a:lnSpc>
                <a:spcPct val="150000"/>
              </a:lnSpc>
            </a:pPr>
            <a:r>
              <a:rPr lang="en-US" sz="1400" b="0" i="0" dirty="0">
                <a:effectLst/>
                <a:highlight>
                  <a:srgbClr val="FFFFFF"/>
                </a:highlight>
                <a:latin typeface="+mn-lt"/>
              </a:rPr>
              <a:t>Conversely, employees with higher job involvement tend to stay with the company longer.</a:t>
            </a:r>
            <a:endParaRPr lang="en-US" sz="1400" dirty="0">
              <a:latin typeface="+mn-lt"/>
            </a:endParaRPr>
          </a:p>
        </p:txBody>
      </p:sp>
      <p:pic>
        <p:nvPicPr>
          <p:cNvPr id="3" name="Picture 2">
            <a:extLst>
              <a:ext uri="{FF2B5EF4-FFF2-40B4-BE49-F238E27FC236}">
                <a16:creationId xmlns:a16="http://schemas.microsoft.com/office/drawing/2014/main" id="{12FBEFF0-3533-8708-4BC5-2DF98B7B19D7}"/>
              </a:ext>
            </a:extLst>
          </p:cNvPr>
          <p:cNvPicPr>
            <a:picLocks noChangeAspect="1"/>
          </p:cNvPicPr>
          <p:nvPr/>
        </p:nvPicPr>
        <p:blipFill>
          <a:blip r:embed="rId3"/>
          <a:stretch>
            <a:fillRect/>
          </a:stretch>
        </p:blipFill>
        <p:spPr>
          <a:xfrm>
            <a:off x="716534" y="1271872"/>
            <a:ext cx="3570732" cy="1219393"/>
          </a:xfrm>
          <a:prstGeom prst="rect">
            <a:avLst/>
          </a:prstGeom>
        </p:spPr>
      </p:pic>
      <p:pic>
        <p:nvPicPr>
          <p:cNvPr id="8" name="Picture 7">
            <a:extLst>
              <a:ext uri="{FF2B5EF4-FFF2-40B4-BE49-F238E27FC236}">
                <a16:creationId xmlns:a16="http://schemas.microsoft.com/office/drawing/2014/main" id="{C94ACC21-9F8D-24C7-C89E-FE4A5E1A22F0}"/>
              </a:ext>
            </a:extLst>
          </p:cNvPr>
          <p:cNvPicPr>
            <a:picLocks noChangeAspect="1"/>
          </p:cNvPicPr>
          <p:nvPr/>
        </p:nvPicPr>
        <p:blipFill>
          <a:blip r:embed="rId4"/>
          <a:stretch>
            <a:fillRect/>
          </a:stretch>
        </p:blipFill>
        <p:spPr>
          <a:xfrm>
            <a:off x="742950" y="2649019"/>
            <a:ext cx="3660140" cy="1216828"/>
          </a:xfrm>
          <a:prstGeom prst="rect">
            <a:avLst/>
          </a:prstGeom>
        </p:spPr>
      </p:pic>
      <p:pic>
        <p:nvPicPr>
          <p:cNvPr id="9" name="Picture 8">
            <a:extLst>
              <a:ext uri="{FF2B5EF4-FFF2-40B4-BE49-F238E27FC236}">
                <a16:creationId xmlns:a16="http://schemas.microsoft.com/office/drawing/2014/main" id="{3BA58FB8-C0C3-6BFF-F2FC-419D728F7ECA}"/>
              </a:ext>
            </a:extLst>
          </p:cNvPr>
          <p:cNvPicPr>
            <a:picLocks noChangeAspect="1"/>
          </p:cNvPicPr>
          <p:nvPr/>
        </p:nvPicPr>
        <p:blipFill>
          <a:blip r:embed="rId5"/>
          <a:stretch>
            <a:fillRect/>
          </a:stretch>
        </p:blipFill>
        <p:spPr>
          <a:xfrm>
            <a:off x="778002" y="4023601"/>
            <a:ext cx="3447796" cy="1210748"/>
          </a:xfrm>
          <a:prstGeom prst="rect">
            <a:avLst/>
          </a:prstGeom>
        </p:spPr>
      </p:pic>
      <p:pic>
        <p:nvPicPr>
          <p:cNvPr id="10" name="Picture 9">
            <a:extLst>
              <a:ext uri="{FF2B5EF4-FFF2-40B4-BE49-F238E27FC236}">
                <a16:creationId xmlns:a16="http://schemas.microsoft.com/office/drawing/2014/main" id="{76B88C1E-6F5B-6820-C1C0-B13E19394FCA}"/>
              </a:ext>
            </a:extLst>
          </p:cNvPr>
          <p:cNvPicPr>
            <a:picLocks noChangeAspect="1"/>
          </p:cNvPicPr>
          <p:nvPr/>
        </p:nvPicPr>
        <p:blipFill>
          <a:blip r:embed="rId6"/>
          <a:stretch>
            <a:fillRect/>
          </a:stretch>
        </p:blipFill>
        <p:spPr>
          <a:xfrm>
            <a:off x="756666" y="5392103"/>
            <a:ext cx="3504517" cy="1248184"/>
          </a:xfrm>
          <a:prstGeom prst="rect">
            <a:avLst/>
          </a:prstGeom>
        </p:spPr>
      </p:pic>
    </p:spTree>
    <p:custDataLst>
      <p:tags r:id="rId1"/>
    </p:custDataLst>
    <p:extLst>
      <p:ext uri="{BB962C8B-B14F-4D97-AF65-F5344CB8AC3E}">
        <p14:creationId xmlns:p14="http://schemas.microsoft.com/office/powerpoint/2010/main" val="1555710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Exploring Data (Diagnostic Analytics)</a:t>
            </a:r>
          </a:p>
        </p:txBody>
      </p:sp>
      <p:sp>
        <p:nvSpPr>
          <p:cNvPr id="2" name="TextBox 1">
            <a:extLst>
              <a:ext uri="{FF2B5EF4-FFF2-40B4-BE49-F238E27FC236}">
                <a16:creationId xmlns:a16="http://schemas.microsoft.com/office/drawing/2014/main" id="{35508E8A-B250-29C2-C50F-EC8BF51FFFF8}"/>
              </a:ext>
            </a:extLst>
          </p:cNvPr>
          <p:cNvSpPr txBox="1"/>
          <p:nvPr/>
        </p:nvSpPr>
        <p:spPr>
          <a:xfrm>
            <a:off x="5649193" y="2400096"/>
            <a:ext cx="5733511" cy="2822376"/>
          </a:xfrm>
          <a:prstGeom prst="rect">
            <a:avLst/>
          </a:prstGeom>
          <a:noFill/>
        </p:spPr>
        <p:txBody>
          <a:bodyPr wrap="square" rtlCol="0">
            <a:spAutoFit/>
          </a:bodyPr>
          <a:lstStyle/>
          <a:p>
            <a:pPr>
              <a:lnSpc>
                <a:spcPct val="150000"/>
              </a:lnSpc>
            </a:pPr>
            <a:r>
              <a:rPr lang="en-US" sz="1800" b="1" i="0" dirty="0">
                <a:solidFill>
                  <a:srgbClr val="212121"/>
                </a:solidFill>
                <a:effectLst/>
                <a:highlight>
                  <a:srgbClr val="FFFFFF"/>
                </a:highlight>
                <a:latin typeface="+mn-lt"/>
              </a:rPr>
              <a:t>How </a:t>
            </a:r>
            <a:r>
              <a:rPr lang="en-US" sz="1800" b="1" i="1" u="sng" dirty="0">
                <a:solidFill>
                  <a:srgbClr val="062D7B"/>
                </a:solidFill>
                <a:effectLst/>
                <a:highlight>
                  <a:srgbClr val="FFFFFF"/>
                </a:highlight>
                <a:latin typeface="+mn-lt"/>
              </a:rPr>
              <a:t>Managerial Influence</a:t>
            </a:r>
            <a:r>
              <a:rPr lang="en-US" sz="1800" b="1" i="0" dirty="0">
                <a:solidFill>
                  <a:srgbClr val="062D7B"/>
                </a:solidFill>
                <a:effectLst/>
                <a:highlight>
                  <a:srgbClr val="FFFFFF"/>
                </a:highlight>
                <a:latin typeface="+mn-lt"/>
              </a:rPr>
              <a:t> </a:t>
            </a:r>
            <a:r>
              <a:rPr lang="en-US" sz="1800" b="1" dirty="0">
                <a:latin typeface="+mn-lt"/>
              </a:rPr>
              <a:t>attributes impact the attrition?</a:t>
            </a:r>
          </a:p>
          <a:p>
            <a:pPr algn="l">
              <a:lnSpc>
                <a:spcPct val="150000"/>
              </a:lnSpc>
            </a:pPr>
            <a:endParaRPr lang="en-US" sz="1400" b="1" i="0" dirty="0">
              <a:effectLst/>
              <a:highlight>
                <a:srgbClr val="FFFFFF"/>
              </a:highlight>
              <a:latin typeface="+mn-lt"/>
            </a:endParaRPr>
          </a:p>
          <a:p>
            <a:pPr algn="l">
              <a:lnSpc>
                <a:spcPct val="150000"/>
              </a:lnSpc>
            </a:pPr>
            <a:r>
              <a:rPr lang="en-US" sz="1400" b="1" i="0" dirty="0">
                <a:effectLst/>
                <a:highlight>
                  <a:srgbClr val="FFFFFF"/>
                </a:highlight>
                <a:latin typeface="+mn-lt"/>
              </a:rPr>
              <a:t>Attribute:</a:t>
            </a:r>
            <a:r>
              <a:rPr lang="en-US" sz="1400" b="0" i="0" dirty="0">
                <a:effectLst/>
                <a:highlight>
                  <a:srgbClr val="FFFFFF"/>
                </a:highlight>
                <a:latin typeface="+mn-lt"/>
              </a:rPr>
              <a:t> </a:t>
            </a:r>
            <a:r>
              <a:rPr lang="en-US" sz="1400" i="1" dirty="0" err="1">
                <a:effectLst/>
                <a:highlight>
                  <a:srgbClr val="00FFFF"/>
                </a:highlight>
                <a:latin typeface="Courier New" panose="02070309020205020404" pitchFamily="49" charset="0"/>
                <a:cs typeface="Courier New" panose="02070309020205020404" pitchFamily="49" charset="0"/>
              </a:rPr>
              <a:t>YearsWithCurrManager</a:t>
            </a:r>
            <a:r>
              <a:rPr lang="en-US" sz="1400" b="0" i="0" dirty="0">
                <a:effectLst/>
                <a:highlight>
                  <a:srgbClr val="FFFFFF"/>
                </a:highlight>
                <a:latin typeface="+mn-lt"/>
              </a:rPr>
              <a:t> </a:t>
            </a:r>
          </a:p>
          <a:p>
            <a:pPr algn="l">
              <a:lnSpc>
                <a:spcPct val="150000"/>
              </a:lnSpc>
            </a:pPr>
            <a:endParaRPr lang="en-US" sz="1400" b="1" i="0" dirty="0">
              <a:effectLst/>
              <a:highlight>
                <a:srgbClr val="FFFFFF"/>
              </a:highlight>
              <a:latin typeface="+mn-lt"/>
            </a:endParaRPr>
          </a:p>
          <a:p>
            <a:pPr algn="l">
              <a:lnSpc>
                <a:spcPct val="150000"/>
              </a:lnSpc>
            </a:pPr>
            <a:r>
              <a:rPr lang="en-US" sz="1400" b="1" i="0" dirty="0">
                <a:effectLst/>
                <a:highlight>
                  <a:srgbClr val="FFFFFF"/>
                </a:highlight>
                <a:latin typeface="+mn-lt"/>
              </a:rPr>
              <a:t>Observations:</a:t>
            </a:r>
            <a:endParaRPr lang="en-US" sz="1400" b="0" i="0" dirty="0">
              <a:effectLst/>
              <a:highlight>
                <a:srgbClr val="FFFFFF"/>
              </a:highlight>
              <a:latin typeface="+mn-lt"/>
            </a:endParaRPr>
          </a:p>
          <a:p>
            <a:pPr algn="l">
              <a:lnSpc>
                <a:spcPct val="150000"/>
              </a:lnSpc>
            </a:pPr>
            <a:r>
              <a:rPr lang="en-US" sz="1400" b="0" i="0" dirty="0">
                <a:effectLst/>
                <a:highlight>
                  <a:srgbClr val="FFFFFF"/>
                </a:highlight>
                <a:latin typeface="+mn-lt"/>
              </a:rPr>
              <a:t>We could not observe any specific pattern with respect to this attribute.</a:t>
            </a:r>
          </a:p>
          <a:p>
            <a:pPr>
              <a:lnSpc>
                <a:spcPct val="150000"/>
              </a:lnSpc>
            </a:pPr>
            <a:endParaRPr lang="en-US" sz="1400" dirty="0">
              <a:latin typeface="+mn-lt"/>
            </a:endParaRPr>
          </a:p>
        </p:txBody>
      </p:sp>
      <p:pic>
        <p:nvPicPr>
          <p:cNvPr id="3" name="Picture 2">
            <a:extLst>
              <a:ext uri="{FF2B5EF4-FFF2-40B4-BE49-F238E27FC236}">
                <a16:creationId xmlns:a16="http://schemas.microsoft.com/office/drawing/2014/main" id="{5A885D26-6398-93C9-3294-5665D1242A54}"/>
              </a:ext>
            </a:extLst>
          </p:cNvPr>
          <p:cNvPicPr>
            <a:picLocks noChangeAspect="1"/>
          </p:cNvPicPr>
          <p:nvPr/>
        </p:nvPicPr>
        <p:blipFill>
          <a:blip r:embed="rId3"/>
          <a:stretch>
            <a:fillRect/>
          </a:stretch>
        </p:blipFill>
        <p:spPr>
          <a:xfrm>
            <a:off x="1367571" y="2578771"/>
            <a:ext cx="2854204" cy="2314544"/>
          </a:xfrm>
          <a:prstGeom prst="rect">
            <a:avLst/>
          </a:prstGeom>
        </p:spPr>
      </p:pic>
    </p:spTree>
    <p:custDataLst>
      <p:tags r:id="rId1"/>
    </p:custDataLst>
    <p:extLst>
      <p:ext uri="{BB962C8B-B14F-4D97-AF65-F5344CB8AC3E}">
        <p14:creationId xmlns:p14="http://schemas.microsoft.com/office/powerpoint/2010/main" val="4166978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Exploring Data (Diagnostic Analytics)</a:t>
            </a:r>
          </a:p>
        </p:txBody>
      </p:sp>
      <p:sp>
        <p:nvSpPr>
          <p:cNvPr id="2" name="TextBox 1">
            <a:extLst>
              <a:ext uri="{FF2B5EF4-FFF2-40B4-BE49-F238E27FC236}">
                <a16:creationId xmlns:a16="http://schemas.microsoft.com/office/drawing/2014/main" id="{73BE7B20-E878-087A-3F49-2670FAF6D268}"/>
              </a:ext>
            </a:extLst>
          </p:cNvPr>
          <p:cNvSpPr txBox="1"/>
          <p:nvPr/>
        </p:nvSpPr>
        <p:spPr>
          <a:xfrm>
            <a:off x="7130268" y="1681978"/>
            <a:ext cx="4634697" cy="2189061"/>
          </a:xfrm>
          <a:prstGeom prst="rect">
            <a:avLst/>
          </a:prstGeom>
          <a:noFill/>
        </p:spPr>
        <p:txBody>
          <a:bodyPr wrap="square" rtlCol="0">
            <a:spAutoFit/>
          </a:bodyPr>
          <a:lstStyle/>
          <a:p>
            <a:pPr>
              <a:lnSpc>
                <a:spcPct val="150000"/>
              </a:lnSpc>
            </a:pPr>
            <a:r>
              <a:rPr lang="en-US" sz="1800" b="1" i="0" dirty="0">
                <a:solidFill>
                  <a:srgbClr val="212121"/>
                </a:solidFill>
                <a:effectLst/>
                <a:highlight>
                  <a:srgbClr val="FFFFFF"/>
                </a:highlight>
                <a:latin typeface="+mn-lt"/>
              </a:rPr>
              <a:t>How </a:t>
            </a:r>
            <a:r>
              <a:rPr lang="en-US" sz="1800" b="1" i="1" u="sng" dirty="0">
                <a:solidFill>
                  <a:srgbClr val="062D7B"/>
                </a:solidFill>
                <a:effectLst/>
                <a:highlight>
                  <a:srgbClr val="FFFFFF"/>
                </a:highlight>
                <a:latin typeface="+mn-lt"/>
              </a:rPr>
              <a:t>Work Environment</a:t>
            </a:r>
            <a:r>
              <a:rPr lang="en-US" sz="1800" b="1" i="0" dirty="0">
                <a:solidFill>
                  <a:srgbClr val="212121"/>
                </a:solidFill>
                <a:effectLst/>
                <a:highlight>
                  <a:srgbClr val="FFFFFF"/>
                </a:highlight>
                <a:latin typeface="+mn-lt"/>
              </a:rPr>
              <a:t> </a:t>
            </a:r>
            <a:r>
              <a:rPr lang="en-US" sz="1800" b="1" dirty="0">
                <a:latin typeface="+mn-lt"/>
              </a:rPr>
              <a:t>attributes impact the attrition?</a:t>
            </a:r>
          </a:p>
          <a:p>
            <a:pPr algn="l">
              <a:lnSpc>
                <a:spcPct val="150000"/>
              </a:lnSpc>
            </a:pPr>
            <a:endParaRPr lang="en-US" sz="1400" b="0" i="0" dirty="0">
              <a:solidFill>
                <a:srgbClr val="212121"/>
              </a:solidFill>
              <a:effectLst/>
              <a:highlight>
                <a:srgbClr val="FFFFFF"/>
              </a:highlight>
              <a:latin typeface="+mn-lt"/>
            </a:endParaRPr>
          </a:p>
          <a:p>
            <a:pPr algn="l">
              <a:lnSpc>
                <a:spcPct val="150000"/>
              </a:lnSpc>
            </a:pPr>
            <a:r>
              <a:rPr lang="en-US" sz="1400" b="1" i="0" dirty="0">
                <a:effectLst/>
                <a:highlight>
                  <a:srgbClr val="FFFFFF"/>
                </a:highlight>
                <a:latin typeface="+mn-lt"/>
              </a:rPr>
              <a:t>Attributes:</a:t>
            </a:r>
            <a:r>
              <a:rPr lang="en-US" sz="1400" b="0" i="0" dirty="0">
                <a:effectLst/>
                <a:highlight>
                  <a:srgbClr val="FFFFFF"/>
                </a:highlight>
                <a:latin typeface="+mn-lt"/>
              </a:rPr>
              <a:t> </a:t>
            </a:r>
            <a:r>
              <a:rPr lang="en-US" sz="1400" i="1" dirty="0" err="1">
                <a:effectLst/>
                <a:highlight>
                  <a:srgbClr val="00FFFF"/>
                </a:highlight>
                <a:latin typeface="Courier New" panose="02070309020205020404" pitchFamily="49" charset="0"/>
                <a:cs typeface="Courier New" panose="02070309020205020404" pitchFamily="49" charset="0"/>
              </a:rPr>
              <a:t>BusinessTravel</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Department</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EnvironmentSatisfaction</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a:effectLst/>
                <a:highlight>
                  <a:srgbClr val="00FFFF"/>
                </a:highlight>
                <a:latin typeface="Courier New" panose="02070309020205020404" pitchFamily="49" charset="0"/>
                <a:cs typeface="Courier New" panose="02070309020205020404" pitchFamily="49" charset="0"/>
              </a:rPr>
              <a:t>OverTime</a:t>
            </a:r>
            <a:r>
              <a:rPr lang="en-US" sz="1400" i="1" dirty="0">
                <a:effectLst/>
                <a:highlight>
                  <a:srgbClr val="FFFFFF"/>
                </a:highlight>
                <a:latin typeface="Courier New" panose="02070309020205020404" pitchFamily="49" charset="0"/>
                <a:cs typeface="Courier New" panose="02070309020205020404" pitchFamily="49" charset="0"/>
              </a:rPr>
              <a:t>, </a:t>
            </a:r>
            <a:r>
              <a:rPr lang="en-US" sz="1400" i="1" dirty="0" err="1">
                <a:effectLst/>
                <a:highlight>
                  <a:srgbClr val="00FFFF"/>
                </a:highlight>
                <a:latin typeface="Courier New" panose="02070309020205020404" pitchFamily="49" charset="0"/>
                <a:cs typeface="Courier New" panose="02070309020205020404" pitchFamily="49" charset="0"/>
              </a:rPr>
              <a:t>WorkLifeBalance</a:t>
            </a:r>
            <a:endParaRPr lang="en-US" sz="1400" i="1" dirty="0">
              <a:effectLst/>
              <a:highlight>
                <a:srgbClr val="00FFFF"/>
              </a:highlight>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F5FD147E-9E00-DAE4-F410-A042094D76D0}"/>
              </a:ext>
            </a:extLst>
          </p:cNvPr>
          <p:cNvPicPr>
            <a:picLocks noChangeAspect="1"/>
          </p:cNvPicPr>
          <p:nvPr/>
        </p:nvPicPr>
        <p:blipFill>
          <a:blip r:embed="rId3"/>
          <a:stretch>
            <a:fillRect/>
          </a:stretch>
        </p:blipFill>
        <p:spPr>
          <a:xfrm>
            <a:off x="161803" y="1544778"/>
            <a:ext cx="3185160" cy="1096247"/>
          </a:xfrm>
          <a:prstGeom prst="rect">
            <a:avLst/>
          </a:prstGeom>
        </p:spPr>
      </p:pic>
      <p:pic>
        <p:nvPicPr>
          <p:cNvPr id="8" name="Picture 7">
            <a:extLst>
              <a:ext uri="{FF2B5EF4-FFF2-40B4-BE49-F238E27FC236}">
                <a16:creationId xmlns:a16="http://schemas.microsoft.com/office/drawing/2014/main" id="{922B4734-C462-832B-C69E-D35F0EA20EC2}"/>
              </a:ext>
            </a:extLst>
          </p:cNvPr>
          <p:cNvPicPr>
            <a:picLocks noChangeAspect="1"/>
          </p:cNvPicPr>
          <p:nvPr/>
        </p:nvPicPr>
        <p:blipFill>
          <a:blip r:embed="rId4"/>
          <a:stretch>
            <a:fillRect/>
          </a:stretch>
        </p:blipFill>
        <p:spPr>
          <a:xfrm>
            <a:off x="161803" y="2873550"/>
            <a:ext cx="3185160" cy="1110900"/>
          </a:xfrm>
          <a:prstGeom prst="rect">
            <a:avLst/>
          </a:prstGeom>
        </p:spPr>
      </p:pic>
      <p:pic>
        <p:nvPicPr>
          <p:cNvPr id="10" name="Picture 9">
            <a:extLst>
              <a:ext uri="{FF2B5EF4-FFF2-40B4-BE49-F238E27FC236}">
                <a16:creationId xmlns:a16="http://schemas.microsoft.com/office/drawing/2014/main" id="{76039B81-ED67-923A-4786-F1F9BFC2430E}"/>
              </a:ext>
            </a:extLst>
          </p:cNvPr>
          <p:cNvPicPr>
            <a:picLocks noChangeAspect="1"/>
          </p:cNvPicPr>
          <p:nvPr/>
        </p:nvPicPr>
        <p:blipFill>
          <a:blip r:embed="rId5"/>
          <a:stretch>
            <a:fillRect/>
          </a:stretch>
        </p:blipFill>
        <p:spPr>
          <a:xfrm>
            <a:off x="161803" y="4415689"/>
            <a:ext cx="3286760" cy="1108947"/>
          </a:xfrm>
          <a:prstGeom prst="rect">
            <a:avLst/>
          </a:prstGeom>
        </p:spPr>
      </p:pic>
      <p:pic>
        <p:nvPicPr>
          <p:cNvPr id="11" name="Picture 10">
            <a:extLst>
              <a:ext uri="{FF2B5EF4-FFF2-40B4-BE49-F238E27FC236}">
                <a16:creationId xmlns:a16="http://schemas.microsoft.com/office/drawing/2014/main" id="{948C2E03-805E-A631-3CB5-AEE3F917F14B}"/>
              </a:ext>
            </a:extLst>
          </p:cNvPr>
          <p:cNvPicPr>
            <a:picLocks noChangeAspect="1"/>
          </p:cNvPicPr>
          <p:nvPr/>
        </p:nvPicPr>
        <p:blipFill>
          <a:blip r:embed="rId6"/>
          <a:stretch>
            <a:fillRect/>
          </a:stretch>
        </p:blipFill>
        <p:spPr>
          <a:xfrm>
            <a:off x="3632200" y="2892271"/>
            <a:ext cx="3185160" cy="1092179"/>
          </a:xfrm>
          <a:prstGeom prst="rect">
            <a:avLst/>
          </a:prstGeom>
        </p:spPr>
      </p:pic>
      <p:pic>
        <p:nvPicPr>
          <p:cNvPr id="12" name="Picture 11">
            <a:extLst>
              <a:ext uri="{FF2B5EF4-FFF2-40B4-BE49-F238E27FC236}">
                <a16:creationId xmlns:a16="http://schemas.microsoft.com/office/drawing/2014/main" id="{84848518-1C79-5662-7DCE-537A199682D1}"/>
              </a:ext>
            </a:extLst>
          </p:cNvPr>
          <p:cNvPicPr>
            <a:picLocks noChangeAspect="1"/>
          </p:cNvPicPr>
          <p:nvPr/>
        </p:nvPicPr>
        <p:blipFill>
          <a:blip r:embed="rId7"/>
          <a:stretch>
            <a:fillRect/>
          </a:stretch>
        </p:blipFill>
        <p:spPr>
          <a:xfrm>
            <a:off x="3595236" y="1526034"/>
            <a:ext cx="3286760" cy="1114991"/>
          </a:xfrm>
          <a:prstGeom prst="rect">
            <a:avLst/>
          </a:prstGeom>
        </p:spPr>
      </p:pic>
      <p:sp>
        <p:nvSpPr>
          <p:cNvPr id="13" name="TextBox 12">
            <a:extLst>
              <a:ext uri="{FF2B5EF4-FFF2-40B4-BE49-F238E27FC236}">
                <a16:creationId xmlns:a16="http://schemas.microsoft.com/office/drawing/2014/main" id="{6EDBD1A1-28AE-BDEB-4C9E-FA19C27B9371}"/>
              </a:ext>
            </a:extLst>
          </p:cNvPr>
          <p:cNvSpPr txBox="1"/>
          <p:nvPr/>
        </p:nvSpPr>
        <p:spPr>
          <a:xfrm>
            <a:off x="4825685" y="4341915"/>
            <a:ext cx="6939280" cy="1668214"/>
          </a:xfrm>
          <a:prstGeom prst="rect">
            <a:avLst/>
          </a:prstGeom>
          <a:noFill/>
        </p:spPr>
        <p:txBody>
          <a:bodyPr wrap="square" rtlCol="0">
            <a:spAutoFit/>
          </a:bodyPr>
          <a:lstStyle/>
          <a:p>
            <a:pPr algn="l">
              <a:lnSpc>
                <a:spcPct val="150000"/>
              </a:lnSpc>
            </a:pPr>
            <a:r>
              <a:rPr lang="en-US" sz="1400" b="1" i="0" dirty="0">
                <a:effectLst/>
                <a:highlight>
                  <a:srgbClr val="FFFFFF"/>
                </a:highlight>
                <a:latin typeface="+mn-lt"/>
              </a:rPr>
              <a:t>Observations:</a:t>
            </a:r>
            <a:endParaRPr lang="en-US" sz="1400" b="0" i="0" dirty="0">
              <a:effectLst/>
              <a:highlight>
                <a:srgbClr val="FFFFFF"/>
              </a:highlight>
              <a:latin typeface="+mn-lt"/>
            </a:endParaRPr>
          </a:p>
          <a:p>
            <a:pPr>
              <a:lnSpc>
                <a:spcPct val="150000"/>
              </a:lnSpc>
            </a:pPr>
            <a:r>
              <a:rPr lang="en-US" sz="1400" b="1" dirty="0">
                <a:latin typeface="+mn-lt"/>
              </a:rPr>
              <a:t>Travel:</a:t>
            </a:r>
            <a:r>
              <a:rPr lang="en-US" sz="1400" dirty="0">
                <a:latin typeface="+mn-lt"/>
              </a:rPr>
              <a:t> Frequent travel correlates with higher attrition</a:t>
            </a:r>
          </a:p>
          <a:p>
            <a:pPr>
              <a:lnSpc>
                <a:spcPct val="150000"/>
              </a:lnSpc>
            </a:pPr>
            <a:r>
              <a:rPr lang="en-US" sz="1400" dirty="0">
                <a:latin typeface="+mn-lt"/>
              </a:rPr>
              <a:t>Sales (20% attrition) has the highest rate, but R&amp;D incurs the most cost due to size</a:t>
            </a:r>
          </a:p>
          <a:p>
            <a:pPr>
              <a:lnSpc>
                <a:spcPct val="150000"/>
              </a:lnSpc>
            </a:pPr>
            <a:r>
              <a:rPr lang="en-US" sz="1400" b="1" dirty="0">
                <a:latin typeface="+mn-lt"/>
              </a:rPr>
              <a:t>Overtime:</a:t>
            </a:r>
            <a:r>
              <a:rPr lang="en-US" sz="1400" dirty="0">
                <a:latin typeface="+mn-lt"/>
              </a:rPr>
              <a:t> Employees working overtime are 3x more likely to leave (30% attrition)</a:t>
            </a:r>
          </a:p>
          <a:p>
            <a:pPr>
              <a:lnSpc>
                <a:spcPct val="150000"/>
              </a:lnSpc>
            </a:pPr>
            <a:r>
              <a:rPr lang="en-US" sz="1400" b="1" dirty="0">
                <a:latin typeface="+mn-lt"/>
              </a:rPr>
              <a:t>Work Environment: </a:t>
            </a:r>
            <a:r>
              <a:rPr lang="en-US" sz="1400" dirty="0">
                <a:latin typeface="+mn-lt"/>
              </a:rPr>
              <a:t>Lower Environment Satisfaction leads to higher attrition</a:t>
            </a:r>
          </a:p>
        </p:txBody>
      </p:sp>
    </p:spTree>
    <p:custDataLst>
      <p:tags r:id="rId1"/>
    </p:custDataLst>
    <p:extLst>
      <p:ext uri="{BB962C8B-B14F-4D97-AF65-F5344CB8AC3E}">
        <p14:creationId xmlns:p14="http://schemas.microsoft.com/office/powerpoint/2010/main" val="132819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B20E-B197-48AD-865D-09CF48B37F5B}"/>
              </a:ext>
            </a:extLst>
          </p:cNvPr>
          <p:cNvSpPr>
            <a:spLocks noGrp="1"/>
          </p:cNvSpPr>
          <p:nvPr>
            <p:ph type="title"/>
          </p:nvPr>
        </p:nvSpPr>
        <p:spPr/>
        <p:txBody>
          <a:bodyPr/>
          <a:lstStyle/>
          <a:p>
            <a:r>
              <a:rPr lang="en-US" dirty="0"/>
              <a:t>Background</a:t>
            </a:r>
            <a:endParaRPr lang="en-GB" dirty="0"/>
          </a:p>
        </p:txBody>
      </p:sp>
      <p:sp>
        <p:nvSpPr>
          <p:cNvPr id="3" name="Content Placeholder 2">
            <a:extLst>
              <a:ext uri="{FF2B5EF4-FFF2-40B4-BE49-F238E27FC236}">
                <a16:creationId xmlns:a16="http://schemas.microsoft.com/office/drawing/2014/main" id="{AD2D1D29-5D78-4A37-8242-68286F67729F}"/>
              </a:ext>
            </a:extLst>
          </p:cNvPr>
          <p:cNvSpPr>
            <a:spLocks noGrp="1"/>
          </p:cNvSpPr>
          <p:nvPr>
            <p:ph idx="1"/>
          </p:nvPr>
        </p:nvSpPr>
        <p:spPr>
          <a:xfrm>
            <a:off x="304800" y="1136469"/>
            <a:ext cx="10807700" cy="5551713"/>
          </a:xfrm>
          <a:ln w="57150">
            <a:noFill/>
          </a:ln>
        </p:spPr>
        <p:txBody>
          <a:bodyPr anchor="t"/>
          <a:lstStyle/>
          <a:p>
            <a:pPr algn="just">
              <a:lnSpc>
                <a:spcPts val="2700"/>
              </a:lnSpc>
            </a:pPr>
            <a:r>
              <a:rPr lang="en-US" sz="2000" b="1" dirty="0">
                <a:solidFill>
                  <a:srgbClr val="1F1F1F"/>
                </a:solidFill>
                <a:highlight>
                  <a:srgbClr val="FFFFFF"/>
                </a:highlight>
              </a:rPr>
              <a:t>Organization Background:</a:t>
            </a:r>
            <a:r>
              <a:rPr lang="en-US" sz="2000" dirty="0">
                <a:solidFill>
                  <a:srgbClr val="1F1F1F"/>
                </a:solidFill>
                <a:highlight>
                  <a:srgbClr val="FFFFFF"/>
                </a:highlight>
              </a:rPr>
              <a:t> ABC</a:t>
            </a:r>
            <a:r>
              <a:rPr lang="en-US" sz="2000" b="0" i="0" dirty="0">
                <a:solidFill>
                  <a:srgbClr val="1F1F1F"/>
                </a:solidFill>
                <a:effectLst/>
                <a:highlight>
                  <a:srgbClr val="FFFFFF"/>
                </a:highlight>
              </a:rPr>
              <a:t> Technologies, is facing a concerning trend of </a:t>
            </a:r>
            <a:r>
              <a:rPr lang="en-US" sz="2000" dirty="0">
                <a:solidFill>
                  <a:srgbClr val="1F1F1F"/>
                </a:solidFill>
                <a:effectLst/>
                <a:highlight>
                  <a:srgbClr val="FFFFFF"/>
                </a:highlight>
              </a:rPr>
              <a:t>high</a:t>
            </a:r>
            <a:r>
              <a:rPr lang="en-US" sz="2000" i="0" u="sng" dirty="0">
                <a:solidFill>
                  <a:srgbClr val="1F1F1F"/>
                </a:solidFill>
                <a:effectLst/>
                <a:highlight>
                  <a:srgbClr val="FFFFFF"/>
                </a:highlight>
              </a:rPr>
              <a:t> </a:t>
            </a:r>
            <a:r>
              <a:rPr lang="en-US" sz="2000" i="0" dirty="0">
                <a:solidFill>
                  <a:srgbClr val="1F1F1F"/>
                </a:solidFill>
                <a:effectLst/>
                <a:highlight>
                  <a:srgbClr val="FFFFFF"/>
                </a:highlight>
              </a:rPr>
              <a:t>employee attrition</a:t>
            </a:r>
            <a:r>
              <a:rPr lang="en-US" sz="2000" dirty="0">
                <a:solidFill>
                  <a:srgbClr val="1F1F1F"/>
                </a:solidFill>
                <a:highlight>
                  <a:srgbClr val="FFFFFF"/>
                </a:highlight>
              </a:rPr>
              <a:t> </a:t>
            </a:r>
            <a:r>
              <a:rPr lang="en-US" sz="2000" b="1" i="1" dirty="0">
                <a:solidFill>
                  <a:srgbClr val="1F1F1F"/>
                </a:solidFill>
                <a:highlight>
                  <a:srgbClr val="FFFFFF"/>
                </a:highlight>
              </a:rPr>
              <a:t>even though they offer </a:t>
            </a:r>
            <a:r>
              <a:rPr lang="en-US" sz="2000" b="1" i="1" dirty="0">
                <a:solidFill>
                  <a:srgbClr val="1F1F1F"/>
                </a:solidFill>
                <a:effectLst/>
                <a:highlight>
                  <a:srgbClr val="FFFFFF"/>
                </a:highlight>
              </a:rPr>
              <a:t>a competitive salary and benefits package.</a:t>
            </a:r>
          </a:p>
          <a:p>
            <a:pPr algn="just">
              <a:lnSpc>
                <a:spcPts val="2700"/>
              </a:lnSpc>
            </a:pPr>
            <a:endParaRPr lang="en-US" sz="100" dirty="0">
              <a:solidFill>
                <a:srgbClr val="1F1F1F"/>
              </a:solidFill>
              <a:highlight>
                <a:srgbClr val="FFFFFF"/>
              </a:highlight>
            </a:endParaRPr>
          </a:p>
          <a:p>
            <a:pPr algn="just">
              <a:lnSpc>
                <a:spcPts val="2700"/>
              </a:lnSpc>
            </a:pPr>
            <a:r>
              <a:rPr lang="en-US" sz="2000" b="1" i="0" dirty="0">
                <a:solidFill>
                  <a:srgbClr val="1F1F1F"/>
                </a:solidFill>
                <a:effectLst/>
                <a:highlight>
                  <a:srgbClr val="FFFFFF"/>
                </a:highlight>
              </a:rPr>
              <a:t>Problem Statement:</a:t>
            </a:r>
            <a:r>
              <a:rPr lang="en-US" sz="2000" b="0" i="0" dirty="0">
                <a:solidFill>
                  <a:srgbClr val="1F1F1F"/>
                </a:solidFill>
                <a:effectLst/>
                <a:highlight>
                  <a:srgbClr val="FFFFFF"/>
                </a:highlight>
              </a:rPr>
              <a:t> This suggests the </a:t>
            </a:r>
            <a:r>
              <a:rPr lang="en-US" sz="2000" b="1" i="1" dirty="0">
                <a:solidFill>
                  <a:srgbClr val="1F1F1F"/>
                </a:solidFill>
                <a:effectLst/>
                <a:highlight>
                  <a:srgbClr val="FFFFFF"/>
                </a:highlight>
              </a:rPr>
              <a:t>root cause of attrition lies beyond financial compensation</a:t>
            </a:r>
            <a:r>
              <a:rPr lang="en-US" sz="2000" b="0" i="0" dirty="0">
                <a:solidFill>
                  <a:srgbClr val="1F1F1F"/>
                </a:solidFill>
                <a:effectLst/>
                <a:highlight>
                  <a:srgbClr val="FFFFFF"/>
                </a:highlight>
              </a:rPr>
              <a:t>. Company wants to </a:t>
            </a:r>
            <a:r>
              <a:rPr lang="en-US" sz="2000" b="0" i="1" dirty="0">
                <a:solidFill>
                  <a:srgbClr val="1F1F1F"/>
                </a:solidFill>
                <a:effectLst/>
                <a:highlight>
                  <a:srgbClr val="FFFFFF"/>
                </a:highlight>
              </a:rPr>
              <a:t>identify the underlying factors </a:t>
            </a:r>
            <a:r>
              <a:rPr lang="en-US" sz="2000" b="0" i="0" dirty="0">
                <a:solidFill>
                  <a:srgbClr val="1F1F1F"/>
                </a:solidFill>
                <a:effectLst/>
                <a:highlight>
                  <a:srgbClr val="FFFFFF"/>
                </a:highlight>
              </a:rPr>
              <a:t>driving employee departures to </a:t>
            </a:r>
            <a:r>
              <a:rPr lang="en-US" sz="2000" b="1" i="1" dirty="0">
                <a:solidFill>
                  <a:srgbClr val="1F1F1F"/>
                </a:solidFill>
                <a:effectLst/>
                <a:highlight>
                  <a:srgbClr val="FFFFFF"/>
                </a:highlight>
              </a:rPr>
              <a:t>improve retention</a:t>
            </a:r>
            <a:r>
              <a:rPr lang="en-US" sz="2000" b="0" i="0" dirty="0">
                <a:solidFill>
                  <a:srgbClr val="1F1F1F"/>
                </a:solidFill>
                <a:effectLst/>
                <a:highlight>
                  <a:srgbClr val="FFFFFF"/>
                </a:highlight>
              </a:rPr>
              <a:t> and maintain a strong talent pool.</a:t>
            </a:r>
          </a:p>
          <a:p>
            <a:pPr algn="just">
              <a:lnSpc>
                <a:spcPts val="2700"/>
              </a:lnSpc>
            </a:pPr>
            <a:endParaRPr lang="en-US" sz="2000" b="0" i="0" dirty="0">
              <a:solidFill>
                <a:srgbClr val="1F1F1F"/>
              </a:solidFill>
              <a:effectLst/>
              <a:highlight>
                <a:srgbClr val="FFFFFF"/>
              </a:highlight>
            </a:endParaRPr>
          </a:p>
          <a:p>
            <a:pPr algn="just">
              <a:lnSpc>
                <a:spcPts val="2700"/>
              </a:lnSpc>
            </a:pPr>
            <a:endParaRPr lang="en-US" sz="2000" b="0" i="0" dirty="0">
              <a:solidFill>
                <a:srgbClr val="1F1F1F"/>
              </a:solidFill>
              <a:effectLst/>
              <a:highlight>
                <a:srgbClr val="FFFFFF"/>
              </a:highlight>
            </a:endParaRPr>
          </a:p>
          <a:p>
            <a:pPr algn="just">
              <a:lnSpc>
                <a:spcPts val="2700"/>
              </a:lnSpc>
            </a:pPr>
            <a:endParaRPr lang="en-US" sz="100" dirty="0">
              <a:solidFill>
                <a:srgbClr val="1F1F1F"/>
              </a:solidFill>
              <a:highlight>
                <a:srgbClr val="FFFFFF"/>
              </a:highlight>
            </a:endParaRPr>
          </a:p>
          <a:p>
            <a:pPr algn="just">
              <a:lnSpc>
                <a:spcPts val="2700"/>
              </a:lnSpc>
            </a:pPr>
            <a:r>
              <a:rPr lang="en-US" sz="2000" b="1" i="0" dirty="0">
                <a:solidFill>
                  <a:srgbClr val="1F1F1F"/>
                </a:solidFill>
                <a:effectLst/>
                <a:highlight>
                  <a:srgbClr val="FFFFFF"/>
                </a:highlight>
              </a:rPr>
              <a:t>Challenges Faced:</a:t>
            </a:r>
            <a:endParaRPr lang="en-US" sz="2000" dirty="0">
              <a:solidFill>
                <a:srgbClr val="1F1F1F"/>
              </a:solidFill>
              <a:highlight>
                <a:srgbClr val="FFFFFF"/>
              </a:highlight>
            </a:endParaRPr>
          </a:p>
        </p:txBody>
      </p:sp>
      <p:grpSp>
        <p:nvGrpSpPr>
          <p:cNvPr id="5" name="Group 4">
            <a:extLst>
              <a:ext uri="{FF2B5EF4-FFF2-40B4-BE49-F238E27FC236}">
                <a16:creationId xmlns:a16="http://schemas.microsoft.com/office/drawing/2014/main" id="{87CFA4CF-F9A3-E274-4C61-E6737D852B7D}"/>
              </a:ext>
            </a:extLst>
          </p:cNvPr>
          <p:cNvGrpSpPr/>
          <p:nvPr/>
        </p:nvGrpSpPr>
        <p:grpSpPr>
          <a:xfrm>
            <a:off x="4222844" y="3546971"/>
            <a:ext cx="6337386" cy="3291063"/>
            <a:chOff x="-11662" y="335969"/>
            <a:chExt cx="11814136" cy="6135190"/>
          </a:xfrm>
        </p:grpSpPr>
        <p:sp>
          <p:nvSpPr>
            <p:cNvPr id="6" name="Pie 5">
              <a:extLst>
                <a:ext uri="{FF2B5EF4-FFF2-40B4-BE49-F238E27FC236}">
                  <a16:creationId xmlns:a16="http://schemas.microsoft.com/office/drawing/2014/main" id="{A459CA81-0669-9D48-0A3B-147F8207F0CE}"/>
                </a:ext>
              </a:extLst>
            </p:cNvPr>
            <p:cNvSpPr/>
            <p:nvPr/>
          </p:nvSpPr>
          <p:spPr>
            <a:xfrm rot="13518207">
              <a:off x="35588" y="1802468"/>
              <a:ext cx="4621440" cy="4715940"/>
            </a:xfrm>
            <a:prstGeom prst="pie">
              <a:avLst>
                <a:gd name="adj1" fmla="val 0"/>
                <a:gd name="adj2" fmla="val 5434636"/>
              </a:avLst>
            </a:prstGeom>
            <a:solidFill>
              <a:srgbClr val="84AE9A"/>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Pie 6">
              <a:extLst>
                <a:ext uri="{FF2B5EF4-FFF2-40B4-BE49-F238E27FC236}">
                  <a16:creationId xmlns:a16="http://schemas.microsoft.com/office/drawing/2014/main" id="{174D1C21-A6D9-4F4D-2842-CBAAD3A87E22}"/>
                </a:ext>
              </a:extLst>
            </p:cNvPr>
            <p:cNvSpPr/>
            <p:nvPr/>
          </p:nvSpPr>
          <p:spPr>
            <a:xfrm rot="2728224">
              <a:off x="1842522" y="288718"/>
              <a:ext cx="4621440" cy="4715941"/>
            </a:xfrm>
            <a:prstGeom prst="pie">
              <a:avLst>
                <a:gd name="adj1" fmla="val 0"/>
                <a:gd name="adj2" fmla="val 5434636"/>
              </a:avLst>
            </a:prstGeom>
            <a:solidFill>
              <a:srgbClr val="F8CCA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ie 7">
              <a:extLst>
                <a:ext uri="{FF2B5EF4-FFF2-40B4-BE49-F238E27FC236}">
                  <a16:creationId xmlns:a16="http://schemas.microsoft.com/office/drawing/2014/main" id="{F6019349-E6DA-1D36-9F43-212725F6FF29}"/>
                </a:ext>
              </a:extLst>
            </p:cNvPr>
            <p:cNvSpPr/>
            <p:nvPr/>
          </p:nvSpPr>
          <p:spPr>
            <a:xfrm rot="13518207">
              <a:off x="3583363" y="1802469"/>
              <a:ext cx="4621440" cy="4715940"/>
            </a:xfrm>
            <a:prstGeom prst="pie">
              <a:avLst>
                <a:gd name="adj1" fmla="val 0"/>
                <a:gd name="adj2" fmla="val 5434636"/>
              </a:avLst>
            </a:prstGeom>
            <a:solidFill>
              <a:srgbClr val="00C6C7"/>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Pie 8">
              <a:extLst>
                <a:ext uri="{FF2B5EF4-FFF2-40B4-BE49-F238E27FC236}">
                  <a16:creationId xmlns:a16="http://schemas.microsoft.com/office/drawing/2014/main" id="{1BF094AF-2590-00C1-ADEC-2369320DAB97}"/>
                </a:ext>
              </a:extLst>
            </p:cNvPr>
            <p:cNvSpPr/>
            <p:nvPr/>
          </p:nvSpPr>
          <p:spPr>
            <a:xfrm rot="2728224">
              <a:off x="5390602" y="298528"/>
              <a:ext cx="4621440" cy="4715940"/>
            </a:xfrm>
            <a:prstGeom prst="pie">
              <a:avLst>
                <a:gd name="adj1" fmla="val 0"/>
                <a:gd name="adj2" fmla="val 5434636"/>
              </a:avLst>
            </a:prstGeom>
            <a:solidFill>
              <a:srgbClr val="FE4264"/>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ie 9">
              <a:extLst>
                <a:ext uri="{FF2B5EF4-FFF2-40B4-BE49-F238E27FC236}">
                  <a16:creationId xmlns:a16="http://schemas.microsoft.com/office/drawing/2014/main" id="{0FCEBCAF-3D80-F6A0-0064-E401E41117CC}"/>
                </a:ext>
              </a:extLst>
            </p:cNvPr>
            <p:cNvSpPr/>
            <p:nvPr/>
          </p:nvSpPr>
          <p:spPr>
            <a:xfrm rot="13518207">
              <a:off x="7133784" y="1802467"/>
              <a:ext cx="4621440" cy="4715940"/>
            </a:xfrm>
            <a:prstGeom prst="pie">
              <a:avLst>
                <a:gd name="adj1" fmla="val 0"/>
                <a:gd name="adj2" fmla="val 5434636"/>
              </a:avLst>
            </a:prstGeom>
            <a:solidFill>
              <a:srgbClr val="FC9D99"/>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1" name="Picture 10" descr="A clock with a sign and a exclamation mark&#10;&#10;Description automatically generated">
            <a:extLst>
              <a:ext uri="{FF2B5EF4-FFF2-40B4-BE49-F238E27FC236}">
                <a16:creationId xmlns:a16="http://schemas.microsoft.com/office/drawing/2014/main" id="{6CA1177D-3381-FC4D-F98C-7E6A9B7044A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13398" y="4539556"/>
            <a:ext cx="559767" cy="559767"/>
          </a:xfrm>
          <a:prstGeom prst="rect">
            <a:avLst/>
          </a:prstGeom>
        </p:spPr>
      </p:pic>
      <p:pic>
        <p:nvPicPr>
          <p:cNvPr id="12" name="Picture 11" descr="A blue and yellow circle with a crack in the center&#10;&#10;Description automatically generated">
            <a:extLst>
              <a:ext uri="{FF2B5EF4-FFF2-40B4-BE49-F238E27FC236}">
                <a16:creationId xmlns:a16="http://schemas.microsoft.com/office/drawing/2014/main" id="{785C402F-D53F-190D-8A26-947A58F0784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22346" y="4524231"/>
            <a:ext cx="617525" cy="590414"/>
          </a:xfrm>
          <a:prstGeom prst="rect">
            <a:avLst/>
          </a:prstGeom>
        </p:spPr>
      </p:pic>
      <p:pic>
        <p:nvPicPr>
          <p:cNvPr id="13" name="Picture 12" descr="A hand holding a magnifying glass over a group of people&#10;&#10;Description automatically generated">
            <a:extLst>
              <a:ext uri="{FF2B5EF4-FFF2-40B4-BE49-F238E27FC236}">
                <a16:creationId xmlns:a16="http://schemas.microsoft.com/office/drawing/2014/main" id="{39DAF982-0CC7-0822-04E3-2B7AA644696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54149" y="5189383"/>
            <a:ext cx="820725" cy="684485"/>
          </a:xfrm>
          <a:prstGeom prst="rect">
            <a:avLst/>
          </a:prstGeom>
        </p:spPr>
      </p:pic>
      <p:pic>
        <p:nvPicPr>
          <p:cNvPr id="15" name="Picture 14" descr="A computer with a graduation cap and a coin&#10;&#10;Description automatically generated">
            <a:extLst>
              <a:ext uri="{FF2B5EF4-FFF2-40B4-BE49-F238E27FC236}">
                <a16:creationId xmlns:a16="http://schemas.microsoft.com/office/drawing/2014/main" id="{A3943906-A089-21A5-B5E8-1DB16CFF3C9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94323" y="5271223"/>
            <a:ext cx="567908" cy="565690"/>
          </a:xfrm>
          <a:prstGeom prst="rect">
            <a:avLst/>
          </a:prstGeom>
        </p:spPr>
      </p:pic>
      <p:pic>
        <p:nvPicPr>
          <p:cNvPr id="17" name="Picture 2" descr="12,186 Sad Employee Icons - Free in SVG, PNG, ICO - IconScout">
            <a:extLst>
              <a:ext uri="{FF2B5EF4-FFF2-40B4-BE49-F238E27FC236}">
                <a16:creationId xmlns:a16="http://schemas.microsoft.com/office/drawing/2014/main" id="{6586FAA0-A314-8D84-6EB4-91FABD58C85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36354" y="4505690"/>
            <a:ext cx="739889" cy="739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366A5E3-8514-C8E3-7775-43A2008E9F70}"/>
              </a:ext>
            </a:extLst>
          </p:cNvPr>
          <p:cNvSpPr txBox="1"/>
          <p:nvPr/>
        </p:nvSpPr>
        <p:spPr>
          <a:xfrm>
            <a:off x="4819479" y="3964317"/>
            <a:ext cx="1340432" cy="307777"/>
          </a:xfrm>
          <a:prstGeom prst="rect">
            <a:avLst/>
          </a:prstGeom>
          <a:noFill/>
        </p:spPr>
        <p:txBody>
          <a:bodyPr wrap="none" rtlCol="0">
            <a:spAutoFit/>
          </a:bodyPr>
          <a:lstStyle/>
          <a:p>
            <a:pPr algn="ctr"/>
            <a:r>
              <a:rPr lang="en-US" sz="1400" dirty="0">
                <a:latin typeface="+mn-lt"/>
              </a:rPr>
              <a:t>Project Delays</a:t>
            </a:r>
          </a:p>
        </p:txBody>
      </p:sp>
      <p:sp>
        <p:nvSpPr>
          <p:cNvPr id="19" name="TextBox 18">
            <a:extLst>
              <a:ext uri="{FF2B5EF4-FFF2-40B4-BE49-F238E27FC236}">
                <a16:creationId xmlns:a16="http://schemas.microsoft.com/office/drawing/2014/main" id="{1D5B73F3-3FF5-D434-D01A-6CA6B8D972EC}"/>
              </a:ext>
            </a:extLst>
          </p:cNvPr>
          <p:cNvSpPr txBox="1"/>
          <p:nvPr/>
        </p:nvSpPr>
        <p:spPr>
          <a:xfrm>
            <a:off x="5765540" y="6115402"/>
            <a:ext cx="1289135" cy="523220"/>
          </a:xfrm>
          <a:prstGeom prst="rect">
            <a:avLst/>
          </a:prstGeom>
          <a:noFill/>
        </p:spPr>
        <p:txBody>
          <a:bodyPr wrap="none" rtlCol="0">
            <a:spAutoFit/>
          </a:bodyPr>
          <a:lstStyle/>
          <a:p>
            <a:pPr algn="ctr"/>
            <a:r>
              <a:rPr lang="en-US" sz="1400" dirty="0">
                <a:latin typeface="+mn-lt"/>
              </a:rPr>
              <a:t>Recruitment</a:t>
            </a:r>
          </a:p>
          <a:p>
            <a:pPr algn="ctr"/>
            <a:r>
              <a:rPr lang="en-US" sz="1400" dirty="0">
                <a:latin typeface="+mn-lt"/>
              </a:rPr>
              <a:t>Cost Increase</a:t>
            </a:r>
          </a:p>
        </p:txBody>
      </p:sp>
      <p:sp>
        <p:nvSpPr>
          <p:cNvPr id="21" name="TextBox 20">
            <a:extLst>
              <a:ext uri="{FF2B5EF4-FFF2-40B4-BE49-F238E27FC236}">
                <a16:creationId xmlns:a16="http://schemas.microsoft.com/office/drawing/2014/main" id="{E3E2DEFC-480A-7731-C6D3-2305E7F32C8B}"/>
              </a:ext>
            </a:extLst>
          </p:cNvPr>
          <p:cNvSpPr txBox="1"/>
          <p:nvPr/>
        </p:nvSpPr>
        <p:spPr>
          <a:xfrm>
            <a:off x="6793975" y="3778299"/>
            <a:ext cx="1189748" cy="523220"/>
          </a:xfrm>
          <a:prstGeom prst="rect">
            <a:avLst/>
          </a:prstGeom>
          <a:noFill/>
        </p:spPr>
        <p:txBody>
          <a:bodyPr wrap="none" rtlCol="0">
            <a:spAutoFit/>
          </a:bodyPr>
          <a:lstStyle/>
          <a:p>
            <a:pPr algn="ctr"/>
            <a:r>
              <a:rPr lang="en-US" sz="1400" dirty="0">
                <a:latin typeface="+mn-lt"/>
              </a:rPr>
              <a:t>Reputational</a:t>
            </a:r>
          </a:p>
          <a:p>
            <a:pPr algn="ctr"/>
            <a:r>
              <a:rPr lang="en-US" sz="1400" dirty="0">
                <a:latin typeface="+mn-lt"/>
              </a:rPr>
              <a:t>Damage</a:t>
            </a:r>
          </a:p>
        </p:txBody>
      </p:sp>
      <p:sp>
        <p:nvSpPr>
          <p:cNvPr id="26" name="TextBox 25">
            <a:extLst>
              <a:ext uri="{FF2B5EF4-FFF2-40B4-BE49-F238E27FC236}">
                <a16:creationId xmlns:a16="http://schemas.microsoft.com/office/drawing/2014/main" id="{599138B1-690D-B7FF-C3EA-FEE2F243B5B3}"/>
              </a:ext>
            </a:extLst>
          </p:cNvPr>
          <p:cNvSpPr txBox="1"/>
          <p:nvPr/>
        </p:nvSpPr>
        <p:spPr>
          <a:xfrm>
            <a:off x="7686457" y="6109802"/>
            <a:ext cx="1289135" cy="523220"/>
          </a:xfrm>
          <a:prstGeom prst="rect">
            <a:avLst/>
          </a:prstGeom>
          <a:noFill/>
        </p:spPr>
        <p:txBody>
          <a:bodyPr wrap="none" rtlCol="0">
            <a:spAutoFit/>
          </a:bodyPr>
          <a:lstStyle/>
          <a:p>
            <a:pPr algn="ctr"/>
            <a:r>
              <a:rPr lang="en-US" sz="1400" dirty="0">
                <a:latin typeface="+mn-lt"/>
              </a:rPr>
              <a:t>Training</a:t>
            </a:r>
          </a:p>
          <a:p>
            <a:pPr algn="ctr"/>
            <a:r>
              <a:rPr lang="en-US" sz="1400" dirty="0">
                <a:latin typeface="+mn-lt"/>
              </a:rPr>
              <a:t>Cost Increase</a:t>
            </a:r>
          </a:p>
        </p:txBody>
      </p:sp>
      <p:sp>
        <p:nvSpPr>
          <p:cNvPr id="27" name="TextBox 26">
            <a:extLst>
              <a:ext uri="{FF2B5EF4-FFF2-40B4-BE49-F238E27FC236}">
                <a16:creationId xmlns:a16="http://schemas.microsoft.com/office/drawing/2014/main" id="{4B9E1D92-5304-1B5D-3870-249D959121BB}"/>
              </a:ext>
            </a:extLst>
          </p:cNvPr>
          <p:cNvSpPr txBox="1"/>
          <p:nvPr/>
        </p:nvSpPr>
        <p:spPr>
          <a:xfrm>
            <a:off x="8719678" y="3933082"/>
            <a:ext cx="1109598" cy="307777"/>
          </a:xfrm>
          <a:prstGeom prst="rect">
            <a:avLst/>
          </a:prstGeom>
          <a:noFill/>
        </p:spPr>
        <p:txBody>
          <a:bodyPr wrap="none" rtlCol="0">
            <a:spAutoFit/>
          </a:bodyPr>
          <a:lstStyle/>
          <a:p>
            <a:pPr algn="ctr"/>
            <a:r>
              <a:rPr lang="en-US" sz="1400" dirty="0">
                <a:latin typeface="+mn-lt"/>
              </a:rPr>
              <a:t>Low Morale</a:t>
            </a:r>
          </a:p>
        </p:txBody>
      </p:sp>
      <p:pic>
        <p:nvPicPr>
          <p:cNvPr id="14" name="slide1.mp3">
            <a:hlinkClick r:id="" action="ppaction://media"/>
            <a:extLst>
              <a:ext uri="{FF2B5EF4-FFF2-40B4-BE49-F238E27FC236}">
                <a16:creationId xmlns:a16="http://schemas.microsoft.com/office/drawing/2014/main" id="{BA7045FB-3A95-D1F9-DF89-969C540B0F6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4167" y="6312350"/>
            <a:ext cx="458805" cy="458805"/>
          </a:xfrm>
          <a:prstGeom prst="rect">
            <a:avLst/>
          </a:prstGeom>
        </p:spPr>
      </p:pic>
    </p:spTree>
    <p:custDataLst>
      <p:tags r:id="rId1"/>
    </p:custDataLst>
    <p:extLst>
      <p:ext uri="{BB962C8B-B14F-4D97-AF65-F5344CB8AC3E}">
        <p14:creationId xmlns:p14="http://schemas.microsoft.com/office/powerpoint/2010/main" val="34115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85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50DC-015E-CF01-1321-B3DF76F2EA63}"/>
              </a:ext>
            </a:extLst>
          </p:cNvPr>
          <p:cNvSpPr>
            <a:spLocks noGrp="1"/>
          </p:cNvSpPr>
          <p:nvPr>
            <p:ph type="title"/>
          </p:nvPr>
        </p:nvSpPr>
        <p:spPr/>
        <p:txBody>
          <a:bodyPr/>
          <a:lstStyle/>
          <a:p>
            <a:r>
              <a:rPr lang="en-US" dirty="0"/>
              <a:t>Consolidated Findings (In Simple Words)</a:t>
            </a:r>
          </a:p>
        </p:txBody>
      </p:sp>
      <p:sp>
        <p:nvSpPr>
          <p:cNvPr id="3" name="Content Placeholder 2">
            <a:extLst>
              <a:ext uri="{FF2B5EF4-FFF2-40B4-BE49-F238E27FC236}">
                <a16:creationId xmlns:a16="http://schemas.microsoft.com/office/drawing/2014/main" id="{4C478466-C232-D624-0A1E-E2F715F987FD}"/>
              </a:ext>
            </a:extLst>
          </p:cNvPr>
          <p:cNvSpPr>
            <a:spLocks noGrp="1"/>
          </p:cNvSpPr>
          <p:nvPr>
            <p:ph idx="1"/>
          </p:nvPr>
        </p:nvSpPr>
        <p:spPr>
          <a:xfrm>
            <a:off x="1625600" y="1065349"/>
            <a:ext cx="9347200" cy="5551713"/>
          </a:xfrm>
        </p:spPr>
        <p:txBody>
          <a:bodyPr/>
          <a:lstStyle/>
          <a:p>
            <a:pPr>
              <a:buFont typeface="Arial" panose="020B0604020202020204" pitchFamily="34" charset="0"/>
              <a:buChar char="•"/>
            </a:pPr>
            <a:r>
              <a:rPr lang="en-US" sz="1500" b="1" dirty="0"/>
              <a:t>Age:</a:t>
            </a:r>
            <a:r>
              <a:rPr lang="en-US" sz="1500" dirty="0"/>
              <a:t> Younger employees (25-35 years old) are more likely to leave compared to those with longer tenures.</a:t>
            </a:r>
          </a:p>
          <a:p>
            <a:pPr>
              <a:buFont typeface="Arial" panose="020B0604020202020204" pitchFamily="34" charset="0"/>
              <a:buChar char="•"/>
            </a:pPr>
            <a:endParaRPr lang="en-US" sz="1500" b="1" dirty="0"/>
          </a:p>
          <a:p>
            <a:pPr>
              <a:buFont typeface="Arial" panose="020B0604020202020204" pitchFamily="34" charset="0"/>
              <a:buChar char="•"/>
            </a:pPr>
            <a:r>
              <a:rPr lang="en-US" sz="1500" b="1" dirty="0"/>
              <a:t>Travel:</a:t>
            </a:r>
            <a:r>
              <a:rPr lang="en-US" sz="1500" dirty="0"/>
              <a:t> Rare Business Travel correlates with attrition. While the Sales department has the highest Attrition Rate (21%), the R&amp;D Department incurs the most cost due to its larger size (Attrition of 128 employees).</a:t>
            </a:r>
          </a:p>
          <a:p>
            <a:pPr>
              <a:buFont typeface="Arial" panose="020B0604020202020204" pitchFamily="34" charset="0"/>
              <a:buChar char="•"/>
            </a:pPr>
            <a:endParaRPr lang="en-US" sz="1500" b="1" dirty="0"/>
          </a:p>
          <a:p>
            <a:pPr>
              <a:buFont typeface="Arial" panose="020B0604020202020204" pitchFamily="34" charset="0"/>
              <a:buChar char="•"/>
            </a:pPr>
            <a:r>
              <a:rPr lang="en-US" sz="1500" b="1" dirty="0"/>
              <a:t>Compensation:</a:t>
            </a:r>
            <a:r>
              <a:rPr lang="en-US" sz="1500" dirty="0"/>
              <a:t> While salary distribution doesn't significantly differ between departing and remaining employees, lower monthly income (0 - 5,000) shows a higher turnover rate.</a:t>
            </a:r>
          </a:p>
          <a:p>
            <a:pPr>
              <a:buFont typeface="Arial" panose="020B0604020202020204" pitchFamily="34" charset="0"/>
              <a:buChar char="•"/>
            </a:pPr>
            <a:endParaRPr lang="en-US" sz="1500" b="1" dirty="0"/>
          </a:p>
          <a:p>
            <a:pPr>
              <a:buFont typeface="Arial" panose="020B0604020202020204" pitchFamily="34" charset="0"/>
              <a:buChar char="•"/>
            </a:pPr>
            <a:r>
              <a:rPr lang="en-US" sz="1500" b="1" dirty="0"/>
              <a:t>Overtime:</a:t>
            </a:r>
            <a:r>
              <a:rPr lang="en-US" sz="1500" dirty="0"/>
              <a:t> Employees working overtime are three times more likely to leave (30% attrition rate).</a:t>
            </a:r>
          </a:p>
          <a:p>
            <a:pPr>
              <a:buFont typeface="Arial" panose="020B0604020202020204" pitchFamily="34" charset="0"/>
              <a:buChar char="•"/>
            </a:pPr>
            <a:endParaRPr lang="en-US" sz="1500" b="1" dirty="0"/>
          </a:p>
          <a:p>
            <a:pPr>
              <a:buFont typeface="Arial" panose="020B0604020202020204" pitchFamily="34" charset="0"/>
              <a:buChar char="•"/>
            </a:pPr>
            <a:r>
              <a:rPr lang="en-US" sz="1500" b="1" dirty="0"/>
              <a:t>Job Satisfaction:</a:t>
            </a:r>
            <a:r>
              <a:rPr lang="en-US" sz="1500" dirty="0"/>
              <a:t> Lower satisfaction with the work environment (EnvironmentSatisfaction) is linked to higher turnover.</a:t>
            </a:r>
          </a:p>
          <a:p>
            <a:pPr>
              <a:buFont typeface="Arial" panose="020B0604020202020204" pitchFamily="34" charset="0"/>
              <a:buChar char="•"/>
            </a:pPr>
            <a:endParaRPr lang="en-US" sz="1500" b="1" dirty="0"/>
          </a:p>
          <a:p>
            <a:pPr>
              <a:buFont typeface="Arial" panose="020B0604020202020204" pitchFamily="34" charset="0"/>
              <a:buChar char="•"/>
            </a:pPr>
            <a:r>
              <a:rPr lang="en-US" sz="1500" b="1" dirty="0"/>
              <a:t>Department:</a:t>
            </a:r>
            <a:r>
              <a:rPr lang="en-US" sz="1500" dirty="0"/>
              <a:t> Sales representatives, followed by Laboratory Technicians and HR Personnel, has the highest turnover rates. Interestingly, HR has the lowest number of employees leaving, despite a high attrition rate (25%).</a:t>
            </a:r>
          </a:p>
          <a:p>
            <a:pPr>
              <a:buFont typeface="Arial" panose="020B0604020202020204" pitchFamily="34" charset="0"/>
              <a:buChar char="•"/>
            </a:pPr>
            <a:endParaRPr lang="en-US" sz="1500" b="1" dirty="0"/>
          </a:p>
          <a:p>
            <a:pPr>
              <a:buFont typeface="Arial" panose="020B0604020202020204" pitchFamily="34" charset="0"/>
              <a:buChar char="•"/>
            </a:pPr>
            <a:r>
              <a:rPr lang="en-US" sz="1500" b="1" dirty="0"/>
              <a:t>Demographics:</a:t>
            </a:r>
            <a:r>
              <a:rPr lang="en-US" sz="1500" dirty="0"/>
              <a:t> A higher number of men leave the company compared to women (approximately 150). Marital status also plays a role, with single employees showing a higher attrition rate (25%).</a:t>
            </a:r>
          </a:p>
          <a:p>
            <a:endParaRPr lang="en-US" sz="1500" dirty="0"/>
          </a:p>
        </p:txBody>
      </p:sp>
      <p:pic>
        <p:nvPicPr>
          <p:cNvPr id="7" name="Picture 6" descr="A cartoon of a person&#10;&#10;Description automatically generated">
            <a:extLst>
              <a:ext uri="{FF2B5EF4-FFF2-40B4-BE49-F238E27FC236}">
                <a16:creationId xmlns:a16="http://schemas.microsoft.com/office/drawing/2014/main" id="{5E1E9DE4-88B5-B75B-EFD3-A726488599C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3742" y="1228360"/>
            <a:ext cx="710293" cy="841829"/>
          </a:xfrm>
          <a:prstGeom prst="rect">
            <a:avLst/>
          </a:prstGeom>
        </p:spPr>
      </p:pic>
      <p:pic>
        <p:nvPicPr>
          <p:cNvPr id="8" name="Picture 7">
            <a:extLst>
              <a:ext uri="{FF2B5EF4-FFF2-40B4-BE49-F238E27FC236}">
                <a16:creationId xmlns:a16="http://schemas.microsoft.com/office/drawing/2014/main" id="{FAFC306F-B809-668D-703D-CD4627618353}"/>
              </a:ext>
            </a:extLst>
          </p:cNvPr>
          <p:cNvPicPr>
            <a:picLocks noChangeAspect="1"/>
          </p:cNvPicPr>
          <p:nvPr/>
        </p:nvPicPr>
        <p:blipFill>
          <a:blip r:embed="rId3"/>
          <a:stretch>
            <a:fillRect/>
          </a:stretch>
        </p:blipFill>
        <p:spPr>
          <a:xfrm>
            <a:off x="526333" y="2178745"/>
            <a:ext cx="785111" cy="841830"/>
          </a:xfrm>
          <a:prstGeom prst="rect">
            <a:avLst/>
          </a:prstGeom>
        </p:spPr>
      </p:pic>
      <p:pic>
        <p:nvPicPr>
          <p:cNvPr id="9" name="Picture 8">
            <a:extLst>
              <a:ext uri="{FF2B5EF4-FFF2-40B4-BE49-F238E27FC236}">
                <a16:creationId xmlns:a16="http://schemas.microsoft.com/office/drawing/2014/main" id="{09E0AA0E-B9C5-24D2-EB8C-316D7FA879F8}"/>
              </a:ext>
            </a:extLst>
          </p:cNvPr>
          <p:cNvPicPr>
            <a:picLocks noChangeAspect="1"/>
          </p:cNvPicPr>
          <p:nvPr/>
        </p:nvPicPr>
        <p:blipFill>
          <a:blip r:embed="rId4"/>
          <a:stretch>
            <a:fillRect/>
          </a:stretch>
        </p:blipFill>
        <p:spPr>
          <a:xfrm flipH="1">
            <a:off x="544237" y="3190091"/>
            <a:ext cx="713738" cy="676660"/>
          </a:xfrm>
          <a:prstGeom prst="rect">
            <a:avLst/>
          </a:prstGeom>
        </p:spPr>
      </p:pic>
      <p:pic>
        <p:nvPicPr>
          <p:cNvPr id="10" name="Picture 9" descr="A white sign with black text&#10;&#10;Description automatically generated">
            <a:extLst>
              <a:ext uri="{FF2B5EF4-FFF2-40B4-BE49-F238E27FC236}">
                <a16:creationId xmlns:a16="http://schemas.microsoft.com/office/drawing/2014/main" id="{950F660B-FBC6-B65C-ACBF-BA345EB68E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019" y="4908670"/>
            <a:ext cx="713738" cy="535303"/>
          </a:xfrm>
          <a:prstGeom prst="rect">
            <a:avLst/>
          </a:prstGeom>
        </p:spPr>
      </p:pic>
      <p:pic>
        <p:nvPicPr>
          <p:cNvPr id="2050" name="Picture 2" descr="Overtime Generic color lineal-color icon">
            <a:extLst>
              <a:ext uri="{FF2B5EF4-FFF2-40B4-BE49-F238E27FC236}">
                <a16:creationId xmlns:a16="http://schemas.microsoft.com/office/drawing/2014/main" id="{4E8C91BD-7627-434D-2135-B21DCE0451F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7925" y="4066747"/>
            <a:ext cx="641927" cy="6419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mographic icons for free download | Freepik">
            <a:extLst>
              <a:ext uri="{FF2B5EF4-FFF2-40B4-BE49-F238E27FC236}">
                <a16:creationId xmlns:a16="http://schemas.microsoft.com/office/drawing/2014/main" id="{1CE87DDE-A756-2BB1-DF94-096563B25D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65597" y="5679296"/>
            <a:ext cx="706582" cy="70658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AEB9D4-74C7-4E28-C32D-F5500C727AE9}"/>
              </a:ext>
            </a:extLst>
          </p:cNvPr>
          <p:cNvSpPr txBox="1"/>
          <p:nvPr/>
        </p:nvSpPr>
        <p:spPr>
          <a:xfrm>
            <a:off x="642924" y="1785231"/>
            <a:ext cx="576276" cy="251817"/>
          </a:xfrm>
          <a:prstGeom prst="rect">
            <a:avLst/>
          </a:prstGeom>
          <a:solidFill>
            <a:srgbClr val="FFE2A2"/>
          </a:solidFill>
        </p:spPr>
        <p:txBody>
          <a:bodyPr wrap="square" rtlCol="0">
            <a:spAutoFit/>
          </a:bodyPr>
          <a:lstStyle/>
          <a:p>
            <a:r>
              <a:rPr lang="en-US" sz="1200" b="1" dirty="0">
                <a:latin typeface="+mn-lt"/>
              </a:rPr>
              <a:t>25-35</a:t>
            </a:r>
          </a:p>
        </p:txBody>
      </p:sp>
    </p:spTree>
    <p:extLst>
      <p:ext uri="{BB962C8B-B14F-4D97-AF65-F5344CB8AC3E}">
        <p14:creationId xmlns:p14="http://schemas.microsoft.com/office/powerpoint/2010/main" val="3835850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127F-2963-F6B8-B307-39D73D314393}"/>
              </a:ext>
            </a:extLst>
          </p:cNvPr>
          <p:cNvSpPr>
            <a:spLocks noGrp="1"/>
          </p:cNvSpPr>
          <p:nvPr>
            <p:ph type="title"/>
          </p:nvPr>
        </p:nvSpPr>
        <p:spPr/>
        <p:txBody>
          <a:bodyPr/>
          <a:lstStyle/>
          <a:p>
            <a:r>
              <a:rPr lang="en-US" dirty="0"/>
              <a:t>Feature Selection</a:t>
            </a:r>
          </a:p>
        </p:txBody>
      </p:sp>
      <p:graphicFrame>
        <p:nvGraphicFramePr>
          <p:cNvPr id="3" name="Table 2">
            <a:extLst>
              <a:ext uri="{FF2B5EF4-FFF2-40B4-BE49-F238E27FC236}">
                <a16:creationId xmlns:a16="http://schemas.microsoft.com/office/drawing/2014/main" id="{FC457A44-9ACF-6B86-AF82-2301965FBA2B}"/>
              </a:ext>
            </a:extLst>
          </p:cNvPr>
          <p:cNvGraphicFramePr>
            <a:graphicFrameLocks noGrp="1"/>
          </p:cNvGraphicFramePr>
          <p:nvPr>
            <p:extLst>
              <p:ext uri="{D42A27DB-BD31-4B8C-83A1-F6EECF244321}">
                <p14:modId xmlns:p14="http://schemas.microsoft.com/office/powerpoint/2010/main" val="1117797125"/>
              </p:ext>
            </p:extLst>
          </p:nvPr>
        </p:nvGraphicFramePr>
        <p:xfrm>
          <a:off x="1093855" y="1127760"/>
          <a:ext cx="9489440" cy="5367491"/>
        </p:xfrm>
        <a:graphic>
          <a:graphicData uri="http://schemas.openxmlformats.org/drawingml/2006/table">
            <a:tbl>
              <a:tblPr firstRow="1" bandRow="1">
                <a:tableStyleId>{2D5ABB26-0587-4C30-8999-92F81FD0307C}</a:tableStyleId>
              </a:tblPr>
              <a:tblGrid>
                <a:gridCol w="1945335">
                  <a:extLst>
                    <a:ext uri="{9D8B030D-6E8A-4147-A177-3AD203B41FA5}">
                      <a16:colId xmlns:a16="http://schemas.microsoft.com/office/drawing/2014/main" val="382850501"/>
                    </a:ext>
                  </a:extLst>
                </a:gridCol>
                <a:gridCol w="7544105">
                  <a:extLst>
                    <a:ext uri="{9D8B030D-6E8A-4147-A177-3AD203B41FA5}">
                      <a16:colId xmlns:a16="http://schemas.microsoft.com/office/drawing/2014/main" val="3731348024"/>
                    </a:ext>
                  </a:extLst>
                </a:gridCol>
              </a:tblGrid>
              <a:tr h="1559372">
                <a:tc>
                  <a:txBody>
                    <a:bodyPr/>
                    <a:lstStyle/>
                    <a:p>
                      <a:pPr algn="l"/>
                      <a:endParaRPr lang="en-US" sz="1200" dirty="0"/>
                    </a:p>
                  </a:txBody>
                  <a:tcPr/>
                </a:tc>
                <a:tc>
                  <a:txBody>
                    <a:bodyPr/>
                    <a:lstStyle/>
                    <a:p>
                      <a:pPr algn="l">
                        <a:lnSpc>
                          <a:spcPct val="100000"/>
                        </a:lnSpc>
                      </a:pPr>
                      <a:r>
                        <a:rPr lang="en-US" sz="1200" b="1" dirty="0">
                          <a:latin typeface="+mn-lt"/>
                          <a:cs typeface="Courier New" panose="02070309020205020404" pitchFamily="49" charset="0"/>
                        </a:rPr>
                        <a:t>Create new features for Machine Learning Analysis</a:t>
                      </a:r>
                    </a:p>
                    <a:p>
                      <a:pPr marL="285750" indent="-285750" algn="l">
                        <a:lnSpc>
                          <a:spcPct val="100000"/>
                        </a:lnSpc>
                        <a:buFont typeface="Arial" panose="020B0604020202020204" pitchFamily="34" charset="0"/>
                        <a:buChar char="•"/>
                      </a:pPr>
                      <a:r>
                        <a:rPr lang="en-US" sz="1200" dirty="0">
                          <a:latin typeface="+mn-lt"/>
                          <a:cs typeface="Courier New" panose="02070309020205020404" pitchFamily="49" charset="0"/>
                        </a:rPr>
                        <a:t>Creating Feature Groups from Age  (</a:t>
                      </a:r>
                      <a:r>
                        <a:rPr lang="en-US" sz="1200" i="1" dirty="0">
                          <a:highlight>
                            <a:srgbClr val="00FFFF"/>
                          </a:highlight>
                          <a:latin typeface="Courier New" panose="02070309020205020404" pitchFamily="49" charset="0"/>
                          <a:cs typeface="Courier New" panose="02070309020205020404" pitchFamily="49" charset="0"/>
                        </a:rPr>
                        <a:t>Group Age </a:t>
                      </a:r>
                      <a:r>
                        <a:rPr lang="en-US" sz="1200" dirty="0">
                          <a:latin typeface="+mn-lt"/>
                          <a:cs typeface="Courier New" panose="02070309020205020404" pitchFamily="49" charset="0"/>
                        </a:rPr>
                        <a:t>)</a:t>
                      </a:r>
                    </a:p>
                    <a:p>
                      <a:pPr marL="285750" indent="-285750" algn="l">
                        <a:lnSpc>
                          <a:spcPct val="100000"/>
                        </a:lnSpc>
                        <a:buFont typeface="Arial" panose="020B0604020202020204" pitchFamily="34" charset="0"/>
                        <a:buChar char="•"/>
                      </a:pPr>
                      <a:r>
                        <a:rPr lang="en-US" sz="1200" dirty="0">
                          <a:latin typeface="+mn-lt"/>
                          <a:cs typeface="Courier New" panose="02070309020205020404" pitchFamily="49" charset="0"/>
                        </a:rPr>
                        <a:t>Finding Median Monthly Income by Job Level (</a:t>
                      </a:r>
                      <a:r>
                        <a:rPr lang="en-US" sz="1200" i="1" dirty="0" err="1">
                          <a:highlight>
                            <a:srgbClr val="00FFFF"/>
                          </a:highlight>
                          <a:latin typeface="Courier New" panose="02070309020205020404" pitchFamily="49" charset="0"/>
                          <a:cs typeface="Courier New" panose="02070309020205020404" pitchFamily="49" charset="0"/>
                        </a:rPr>
                        <a:t>MedIncome</a:t>
                      </a:r>
                      <a:r>
                        <a:rPr lang="en-US" sz="1200" dirty="0">
                          <a:latin typeface="+mn-lt"/>
                          <a:cs typeface="Courier New" panose="02070309020205020404" pitchFamily="49" charset="0"/>
                        </a:rPr>
                        <a:t>)</a:t>
                      </a:r>
                    </a:p>
                    <a:p>
                      <a:pPr marL="285750" indent="-285750" algn="l">
                        <a:lnSpc>
                          <a:spcPct val="100000"/>
                        </a:lnSpc>
                        <a:buFont typeface="Arial" panose="020B0604020202020204" pitchFamily="34" charset="0"/>
                        <a:buChar char="•"/>
                      </a:pPr>
                      <a:r>
                        <a:rPr lang="en-US" sz="1200" dirty="0">
                          <a:latin typeface="+mn-lt"/>
                          <a:cs typeface="Courier New" panose="02070309020205020404" pitchFamily="49" charset="0"/>
                        </a:rPr>
                        <a:t>Creating a Feature for Below Median Income (</a:t>
                      </a:r>
                      <a:r>
                        <a:rPr lang="en-US" sz="1200" i="1" dirty="0" err="1">
                          <a:highlight>
                            <a:srgbClr val="00FFFF"/>
                          </a:highlight>
                          <a:latin typeface="Courier New" panose="02070309020205020404" pitchFamily="49" charset="0"/>
                          <a:cs typeface="Courier New" panose="02070309020205020404" pitchFamily="49" charset="0"/>
                        </a:rPr>
                        <a:t>BelowMedIncome</a:t>
                      </a:r>
                      <a:r>
                        <a:rPr lang="en-US" sz="1200" dirty="0">
                          <a:latin typeface="+mn-lt"/>
                          <a:cs typeface="Courier New" panose="02070309020205020404" pitchFamily="49" charset="0"/>
                        </a:rPr>
                        <a:t>)</a:t>
                      </a:r>
                    </a:p>
                    <a:p>
                      <a:pPr marL="285750" indent="-285750" algn="l">
                        <a:lnSpc>
                          <a:spcPct val="100000"/>
                        </a:lnSpc>
                        <a:buFont typeface="Arial" panose="020B0604020202020204" pitchFamily="34" charset="0"/>
                        <a:buChar char="•"/>
                      </a:pPr>
                      <a:r>
                        <a:rPr lang="en-US" sz="1200" dirty="0">
                          <a:latin typeface="+mn-lt"/>
                          <a:cs typeface="Courier New" panose="02070309020205020404" pitchFamily="49" charset="0"/>
                        </a:rPr>
                        <a:t>Creating Interaction Features (</a:t>
                      </a:r>
                      <a:r>
                        <a:rPr lang="en-US" sz="1200" i="1" dirty="0" err="1">
                          <a:highlight>
                            <a:srgbClr val="00FFFF"/>
                          </a:highlight>
                          <a:latin typeface="Courier New" panose="02070309020205020404" pitchFamily="49" charset="0"/>
                          <a:cs typeface="Courier New" panose="02070309020205020404" pitchFamily="49" charset="0"/>
                        </a:rPr>
                        <a:t>GroupAge_Overtime</a:t>
                      </a:r>
                      <a:r>
                        <a:rPr lang="en-US" sz="1200" dirty="0">
                          <a:latin typeface="+mn-lt"/>
                          <a:cs typeface="Courier New" panose="02070309020205020404" pitchFamily="49" charset="0"/>
                        </a:rPr>
                        <a:t> , </a:t>
                      </a:r>
                      <a:r>
                        <a:rPr lang="en-US" sz="1200" i="1" dirty="0" err="1">
                          <a:highlight>
                            <a:srgbClr val="00FFFF"/>
                          </a:highlight>
                          <a:latin typeface="Courier New" panose="02070309020205020404" pitchFamily="49" charset="0"/>
                          <a:cs typeface="Courier New" panose="02070309020205020404" pitchFamily="49" charset="0"/>
                        </a:rPr>
                        <a:t>JobLevel_Overtime</a:t>
                      </a:r>
                      <a:r>
                        <a:rPr lang="en-US" sz="1200" dirty="0">
                          <a:latin typeface="+mn-lt"/>
                          <a:cs typeface="Courier New" panose="02070309020205020404" pitchFamily="49" charset="0"/>
                        </a:rPr>
                        <a:t> , </a:t>
                      </a:r>
                      <a:r>
                        <a:rPr lang="en-US" sz="1200" i="1" dirty="0" err="1">
                          <a:highlight>
                            <a:srgbClr val="00FFFF"/>
                          </a:highlight>
                          <a:latin typeface="Courier New" panose="02070309020205020404" pitchFamily="49" charset="0"/>
                          <a:cs typeface="Courier New" panose="02070309020205020404" pitchFamily="49" charset="0"/>
                        </a:rPr>
                        <a:t>JobLevel_BelowMedIncome_Overtime</a:t>
                      </a:r>
                      <a:r>
                        <a:rPr lang="en-US" sz="1200" dirty="0">
                          <a:latin typeface="+mn-lt"/>
                          <a:cs typeface="Courier New" panose="02070309020205020404" pitchFamily="49" charset="0"/>
                        </a:rPr>
                        <a:t> )</a:t>
                      </a:r>
                      <a:endParaRPr lang="en-US" sz="1200" i="1" dirty="0">
                        <a:highlight>
                          <a:srgbClr val="00FFFF"/>
                        </a:highlight>
                        <a:latin typeface="Courier New" panose="02070309020205020404" pitchFamily="49" charset="0"/>
                        <a:cs typeface="Courier New" panose="02070309020205020404" pitchFamily="49" charset="0"/>
                      </a:endParaRPr>
                    </a:p>
                    <a:p>
                      <a:pPr algn="l">
                        <a:lnSpc>
                          <a:spcPct val="100000"/>
                        </a:lnSpc>
                      </a:pPr>
                      <a:endParaRPr lang="en-US" sz="1200" dirty="0"/>
                    </a:p>
                  </a:txBody>
                  <a:tcPr/>
                </a:tc>
                <a:extLst>
                  <a:ext uri="{0D108BD9-81ED-4DB2-BD59-A6C34878D82A}">
                    <a16:rowId xmlns:a16="http://schemas.microsoft.com/office/drawing/2014/main" val="985829792"/>
                  </a:ext>
                </a:extLst>
              </a:tr>
              <a:tr h="1266990">
                <a:tc>
                  <a:txBody>
                    <a:bodyPr/>
                    <a:lstStyle/>
                    <a:p>
                      <a:pPr algn="l"/>
                      <a:endParaRPr lang="en-US" sz="1200" dirty="0"/>
                    </a:p>
                  </a:txBody>
                  <a:tcPr/>
                </a:tc>
                <a:tc>
                  <a:txBody>
                    <a:bodyPr/>
                    <a:lstStyle/>
                    <a:p>
                      <a:pPr algn="l">
                        <a:lnSpc>
                          <a:spcPct val="100000"/>
                        </a:lnSpc>
                      </a:pPr>
                      <a:r>
                        <a:rPr lang="en-US" sz="1200" b="1" dirty="0">
                          <a:latin typeface="+mn-lt"/>
                        </a:rPr>
                        <a:t>Feature Encoding:</a:t>
                      </a:r>
                    </a:p>
                    <a:p>
                      <a:pPr marL="171450" indent="-171450" algn="l">
                        <a:lnSpc>
                          <a:spcPct val="100000"/>
                        </a:lnSpc>
                        <a:buFont typeface="Arial" panose="020B0604020202020204" pitchFamily="34" charset="0"/>
                        <a:buChar char="•"/>
                      </a:pPr>
                      <a:r>
                        <a:rPr lang="en-US" sz="1200" i="1" u="sng" dirty="0">
                          <a:latin typeface="+mn-lt"/>
                        </a:rPr>
                        <a:t>Traditional Labelling</a:t>
                      </a:r>
                      <a:r>
                        <a:rPr lang="en-US" sz="1200" i="1" dirty="0">
                          <a:latin typeface="+mn-lt"/>
                        </a:rPr>
                        <a:t> : </a:t>
                      </a:r>
                      <a:r>
                        <a:rPr lang="en-US" sz="1200" dirty="0">
                          <a:latin typeface="+mn-lt"/>
                        </a:rPr>
                        <a:t>for columns containing binary values (e.g. Yes/No, Male/Female for Attrition, </a:t>
                      </a:r>
                      <a:r>
                        <a:rPr lang="en-US" sz="1200" dirty="0" err="1">
                          <a:latin typeface="+mn-lt"/>
                        </a:rPr>
                        <a:t>OverTime</a:t>
                      </a:r>
                      <a:r>
                        <a:rPr lang="en-US" sz="1200" dirty="0">
                          <a:latin typeface="+mn-lt"/>
                        </a:rPr>
                        <a:t> etc.)</a:t>
                      </a:r>
                    </a:p>
                    <a:p>
                      <a:pPr marL="171450" indent="-171450" algn="l">
                        <a:lnSpc>
                          <a:spcPct val="100000"/>
                        </a:lnSpc>
                        <a:buFont typeface="Arial" panose="020B0604020202020204" pitchFamily="34" charset="0"/>
                        <a:buChar char="•"/>
                      </a:pPr>
                      <a:r>
                        <a:rPr lang="en-US" sz="1200" i="1" u="sng" dirty="0">
                          <a:latin typeface="+mn-lt"/>
                        </a:rPr>
                        <a:t>One Hot Encoding</a:t>
                      </a:r>
                      <a:r>
                        <a:rPr lang="en-US" sz="1200" i="1" dirty="0">
                          <a:latin typeface="+mn-lt"/>
                        </a:rPr>
                        <a:t> : </a:t>
                      </a:r>
                      <a:r>
                        <a:rPr lang="en-US" sz="1200" dirty="0">
                          <a:latin typeface="+mn-lt"/>
                        </a:rPr>
                        <a:t>for columns with more than two unique values(1,2,3,4,5), (e.g.: Education)</a:t>
                      </a:r>
                    </a:p>
                    <a:p>
                      <a:pPr algn="l">
                        <a:lnSpc>
                          <a:spcPct val="100000"/>
                        </a:lnSpc>
                      </a:pPr>
                      <a:endParaRPr lang="en-US" sz="1200" dirty="0"/>
                    </a:p>
                  </a:txBody>
                  <a:tcPr/>
                </a:tc>
                <a:extLst>
                  <a:ext uri="{0D108BD9-81ED-4DB2-BD59-A6C34878D82A}">
                    <a16:rowId xmlns:a16="http://schemas.microsoft.com/office/drawing/2014/main" val="1965816960"/>
                  </a:ext>
                </a:extLst>
              </a:tr>
              <a:tr h="1266990">
                <a:tc>
                  <a:txBody>
                    <a:bodyPr/>
                    <a:lstStyle/>
                    <a:p>
                      <a:pPr algn="l"/>
                      <a:endParaRPr lang="en-US" sz="1200"/>
                    </a:p>
                  </a:txBody>
                  <a:tcPr/>
                </a:tc>
                <a:tc>
                  <a:txBody>
                    <a:bodyPr/>
                    <a:lstStyle/>
                    <a:p>
                      <a:pPr algn="l">
                        <a:lnSpc>
                          <a:spcPct val="100000"/>
                        </a:lnSpc>
                      </a:pPr>
                      <a:endParaRPr lang="en-US" sz="1200" b="1" dirty="0">
                        <a:latin typeface="+mn-lt"/>
                      </a:endParaRPr>
                    </a:p>
                    <a:p>
                      <a:pPr algn="l">
                        <a:lnSpc>
                          <a:spcPct val="100000"/>
                        </a:lnSpc>
                      </a:pPr>
                      <a:r>
                        <a:rPr lang="en-US" sz="1200" b="1" dirty="0">
                          <a:latin typeface="+mn-lt"/>
                        </a:rPr>
                        <a:t>Feature Scaling:</a:t>
                      </a:r>
                    </a:p>
                    <a:p>
                      <a:pPr marL="171450" indent="-171450" algn="l">
                        <a:lnSpc>
                          <a:spcPct val="100000"/>
                        </a:lnSpc>
                        <a:buFont typeface="Arial" panose="020B0604020202020204" pitchFamily="34" charset="0"/>
                        <a:buChar char="•"/>
                      </a:pPr>
                      <a:r>
                        <a:rPr lang="en-US" sz="1200" u="sng" dirty="0">
                          <a:latin typeface="+mn-lt"/>
                        </a:rPr>
                        <a:t>Standardization </a:t>
                      </a:r>
                      <a:r>
                        <a:rPr lang="en-US" sz="1200" i="1" u="sng" dirty="0">
                          <a:latin typeface="+mn-lt"/>
                        </a:rPr>
                        <a:t>(</a:t>
                      </a:r>
                      <a:r>
                        <a:rPr lang="en-US" sz="1200" i="1" u="sng" dirty="0" err="1">
                          <a:latin typeface="+mn-lt"/>
                        </a:rPr>
                        <a:t>StandardScaler</a:t>
                      </a:r>
                      <a:r>
                        <a:rPr lang="en-US" sz="1200" i="1" u="sng" dirty="0">
                          <a:latin typeface="+mn-lt"/>
                        </a:rPr>
                        <a:t> + </a:t>
                      </a:r>
                      <a:r>
                        <a:rPr lang="en-US" sz="1200" i="1" u="sng" dirty="0" err="1">
                          <a:latin typeface="+mn-lt"/>
                        </a:rPr>
                        <a:t>FitTransform</a:t>
                      </a:r>
                      <a:r>
                        <a:rPr lang="en-US" sz="1200" i="1" u="sng" dirty="0">
                          <a:latin typeface="+mn-lt"/>
                        </a:rPr>
                        <a:t>)</a:t>
                      </a:r>
                      <a:r>
                        <a:rPr lang="en-US" sz="1200" i="1" dirty="0">
                          <a:latin typeface="+mn-lt"/>
                        </a:rPr>
                        <a:t> :</a:t>
                      </a:r>
                      <a:r>
                        <a:rPr lang="en-US" sz="1200" dirty="0">
                          <a:latin typeface="+mn-lt"/>
                        </a:rPr>
                        <a:t> Age Column (normal distribution)</a:t>
                      </a:r>
                    </a:p>
                    <a:p>
                      <a:pPr marL="171450" indent="-171450" algn="l">
                        <a:lnSpc>
                          <a:spcPct val="100000"/>
                        </a:lnSpc>
                        <a:buFont typeface="Arial" panose="020B0604020202020204" pitchFamily="34" charset="0"/>
                        <a:buChar char="•"/>
                      </a:pPr>
                      <a:r>
                        <a:rPr lang="en-US" sz="1200" u="sng" dirty="0">
                          <a:latin typeface="+mn-lt"/>
                        </a:rPr>
                        <a:t>Normalization </a:t>
                      </a:r>
                      <a:r>
                        <a:rPr lang="en-US" sz="1200" i="1" u="sng" dirty="0">
                          <a:latin typeface="+mn-lt"/>
                        </a:rPr>
                        <a:t>(</a:t>
                      </a:r>
                      <a:r>
                        <a:rPr lang="en-US" sz="1200" i="1" u="sng" dirty="0" err="1">
                          <a:latin typeface="+mn-lt"/>
                        </a:rPr>
                        <a:t>MinMaxScalaer</a:t>
                      </a:r>
                      <a:r>
                        <a:rPr lang="en-US" sz="1200" i="1" u="sng" dirty="0">
                          <a:latin typeface="+mn-lt"/>
                        </a:rPr>
                        <a:t> </a:t>
                      </a:r>
                      <a:r>
                        <a:rPr lang="en-US" sz="1200" i="1" u="sng" dirty="0" err="1">
                          <a:latin typeface="+mn-lt"/>
                        </a:rPr>
                        <a:t>StandardScaler</a:t>
                      </a:r>
                      <a:r>
                        <a:rPr lang="en-US" sz="1200" i="1" u="sng" dirty="0">
                          <a:latin typeface="+mn-lt"/>
                        </a:rPr>
                        <a:t> + </a:t>
                      </a:r>
                      <a:r>
                        <a:rPr lang="en-US" sz="1200" i="1" u="sng" dirty="0" err="1">
                          <a:latin typeface="+mn-lt"/>
                        </a:rPr>
                        <a:t>FitTransform</a:t>
                      </a:r>
                      <a:r>
                        <a:rPr lang="en-US" sz="1200" i="1" dirty="0">
                          <a:latin typeface="+mn-lt"/>
                        </a:rPr>
                        <a:t> : </a:t>
                      </a:r>
                      <a:r>
                        <a:rPr lang="en-US" sz="1200" dirty="0">
                          <a:latin typeface="+mn-lt"/>
                        </a:rPr>
                        <a:t>Numerical Columns except Age</a:t>
                      </a:r>
                    </a:p>
                    <a:p>
                      <a:pPr algn="l">
                        <a:lnSpc>
                          <a:spcPct val="100000"/>
                        </a:lnSpc>
                      </a:pPr>
                      <a:endParaRPr lang="en-US" sz="1200" b="0" i="1" dirty="0">
                        <a:solidFill>
                          <a:srgbClr val="000000"/>
                        </a:solidFill>
                        <a:effectLst/>
                        <a:highlight>
                          <a:srgbClr val="F7F7F7"/>
                        </a:highlight>
                        <a:latin typeface="Courier New" panose="02070309020205020404" pitchFamily="49" charset="0"/>
                      </a:endParaRPr>
                    </a:p>
                    <a:p>
                      <a:pPr algn="l">
                        <a:lnSpc>
                          <a:spcPct val="100000"/>
                        </a:lnSpc>
                      </a:pPr>
                      <a:r>
                        <a:rPr lang="en-US" sz="1200" b="0" i="1" dirty="0">
                          <a:solidFill>
                            <a:srgbClr val="000000"/>
                          </a:solidFill>
                          <a:effectLst/>
                          <a:highlight>
                            <a:srgbClr val="F7F7F7"/>
                          </a:highlight>
                          <a:latin typeface="Courier New" panose="02070309020205020404" pitchFamily="49" charset="0"/>
                        </a:rPr>
                        <a:t>***</a:t>
                      </a:r>
                      <a:r>
                        <a:rPr lang="en-US" sz="1200" b="0" i="1" dirty="0" err="1">
                          <a:solidFill>
                            <a:srgbClr val="000000"/>
                          </a:solidFill>
                          <a:effectLst/>
                          <a:highlight>
                            <a:srgbClr val="F7F7F7"/>
                          </a:highlight>
                          <a:latin typeface="Courier New" panose="02070309020205020404" pitchFamily="49" charset="0"/>
                        </a:rPr>
                        <a:t>sklearn.preprocessing</a:t>
                      </a:r>
                      <a:r>
                        <a:rPr lang="en-US" sz="1200" b="0" i="1" dirty="0">
                          <a:solidFill>
                            <a:srgbClr val="000000"/>
                          </a:solidFill>
                          <a:effectLst/>
                          <a:highlight>
                            <a:srgbClr val="F7F7F7"/>
                          </a:highlight>
                          <a:latin typeface="Courier New" panose="02070309020205020404" pitchFamily="49" charset="0"/>
                        </a:rPr>
                        <a:t> </a:t>
                      </a:r>
                      <a:r>
                        <a:rPr lang="en-US" sz="1200" b="0" i="1" dirty="0">
                          <a:solidFill>
                            <a:srgbClr val="AF00DB"/>
                          </a:solidFill>
                          <a:effectLst/>
                          <a:highlight>
                            <a:srgbClr val="F7F7F7"/>
                          </a:highlight>
                          <a:latin typeface="Courier New" panose="02070309020205020404" pitchFamily="49" charset="0"/>
                        </a:rPr>
                        <a:t>import</a:t>
                      </a:r>
                      <a:r>
                        <a:rPr lang="en-US" sz="1200" b="0" i="1" dirty="0">
                          <a:solidFill>
                            <a:srgbClr val="000000"/>
                          </a:solidFill>
                          <a:effectLst/>
                          <a:highlight>
                            <a:srgbClr val="F7F7F7"/>
                          </a:highlight>
                          <a:latin typeface="Courier New" panose="02070309020205020404" pitchFamily="49" charset="0"/>
                        </a:rPr>
                        <a:t> </a:t>
                      </a:r>
                      <a:r>
                        <a:rPr lang="en-US" sz="1200" b="0" i="1" dirty="0" err="1">
                          <a:solidFill>
                            <a:srgbClr val="000000"/>
                          </a:solidFill>
                          <a:effectLst/>
                          <a:highlight>
                            <a:srgbClr val="F7F7F7"/>
                          </a:highlight>
                          <a:latin typeface="Courier New" panose="02070309020205020404" pitchFamily="49" charset="0"/>
                        </a:rPr>
                        <a:t>MinMaxScaler</a:t>
                      </a:r>
                      <a:r>
                        <a:rPr lang="en-US" sz="1200" b="0" i="1" dirty="0">
                          <a:solidFill>
                            <a:srgbClr val="000000"/>
                          </a:solidFill>
                          <a:effectLst/>
                          <a:highlight>
                            <a:srgbClr val="F7F7F7"/>
                          </a:highlight>
                          <a:latin typeface="Courier New" panose="02070309020205020404" pitchFamily="49" charset="0"/>
                        </a:rPr>
                        <a:t>, </a:t>
                      </a:r>
                      <a:r>
                        <a:rPr lang="en-US" sz="1200" b="0" i="1" dirty="0" err="1">
                          <a:solidFill>
                            <a:srgbClr val="000000"/>
                          </a:solidFill>
                          <a:effectLst/>
                          <a:highlight>
                            <a:srgbClr val="F7F7F7"/>
                          </a:highlight>
                          <a:latin typeface="Courier New" panose="02070309020205020404" pitchFamily="49" charset="0"/>
                        </a:rPr>
                        <a:t>StandardScaler</a:t>
                      </a:r>
                      <a:endParaRPr lang="en-US" sz="1200" b="0" i="1" dirty="0">
                        <a:solidFill>
                          <a:srgbClr val="000000"/>
                        </a:solidFill>
                        <a:effectLst/>
                        <a:highlight>
                          <a:srgbClr val="F7F7F7"/>
                        </a:highlight>
                        <a:latin typeface="Courier New" panose="02070309020205020404" pitchFamily="49" charset="0"/>
                      </a:endParaRPr>
                    </a:p>
                    <a:p>
                      <a:pPr algn="l">
                        <a:lnSpc>
                          <a:spcPct val="100000"/>
                        </a:lnSpc>
                      </a:pPr>
                      <a:endParaRPr lang="en-US" sz="1200" dirty="0"/>
                    </a:p>
                  </a:txBody>
                  <a:tcPr/>
                </a:tc>
                <a:extLst>
                  <a:ext uri="{0D108BD9-81ED-4DB2-BD59-A6C34878D82A}">
                    <a16:rowId xmlns:a16="http://schemas.microsoft.com/office/drawing/2014/main" val="582227200"/>
                  </a:ext>
                </a:extLst>
              </a:tr>
              <a:tr h="1169529">
                <a:tc>
                  <a:txBody>
                    <a:bodyPr/>
                    <a:lstStyle/>
                    <a:p>
                      <a:pPr algn="l"/>
                      <a:endParaRPr lang="en-US" sz="1200"/>
                    </a:p>
                  </a:txBody>
                  <a:tcPr/>
                </a:tc>
                <a:tc>
                  <a:txBody>
                    <a:bodyPr/>
                    <a:lstStyle/>
                    <a:p>
                      <a:pPr algn="l">
                        <a:lnSpc>
                          <a:spcPct val="100000"/>
                        </a:lnSpc>
                      </a:pPr>
                      <a:endParaRPr lang="en-US" sz="1200" b="1" dirty="0">
                        <a:latin typeface="+mn-lt"/>
                      </a:endParaRPr>
                    </a:p>
                    <a:p>
                      <a:pPr algn="l">
                        <a:lnSpc>
                          <a:spcPct val="100000"/>
                        </a:lnSpc>
                      </a:pPr>
                      <a:r>
                        <a:rPr lang="en-US" sz="1200" b="1" dirty="0">
                          <a:latin typeface="+mn-lt"/>
                        </a:rPr>
                        <a:t>Feature Selection:</a:t>
                      </a:r>
                    </a:p>
                    <a:p>
                      <a:pPr marL="171450" indent="-171450" algn="l">
                        <a:lnSpc>
                          <a:spcPct val="100000"/>
                        </a:lnSpc>
                        <a:buFont typeface="Arial" panose="020B0604020202020204" pitchFamily="34" charset="0"/>
                        <a:buChar char="•"/>
                      </a:pPr>
                      <a:r>
                        <a:rPr lang="en-US" sz="1200" dirty="0">
                          <a:latin typeface="+mn-lt"/>
                        </a:rPr>
                        <a:t>Perform feature importance analysis to identify the most influential factors for employee attrition.</a:t>
                      </a:r>
                    </a:p>
                    <a:p>
                      <a:pPr marL="171450" indent="-171450" algn="l">
                        <a:lnSpc>
                          <a:spcPct val="100000"/>
                        </a:lnSpc>
                        <a:buFont typeface="Arial" panose="020B0604020202020204" pitchFamily="34" charset="0"/>
                        <a:buChar char="•"/>
                      </a:pPr>
                      <a:r>
                        <a:rPr lang="en-US" sz="1200" dirty="0">
                          <a:latin typeface="+mn-lt"/>
                        </a:rPr>
                        <a:t>Select a subset of features based on importance and potentially other considerations</a:t>
                      </a:r>
                    </a:p>
                    <a:p>
                      <a:pPr algn="l">
                        <a:lnSpc>
                          <a:spcPct val="100000"/>
                        </a:lnSpc>
                      </a:pPr>
                      <a:endParaRPr lang="en-US" sz="1200" dirty="0"/>
                    </a:p>
                  </a:txBody>
                  <a:tcPr/>
                </a:tc>
                <a:extLst>
                  <a:ext uri="{0D108BD9-81ED-4DB2-BD59-A6C34878D82A}">
                    <a16:rowId xmlns:a16="http://schemas.microsoft.com/office/drawing/2014/main" val="3784909186"/>
                  </a:ext>
                </a:extLst>
              </a:tr>
            </a:tbl>
          </a:graphicData>
        </a:graphic>
      </p:graphicFrame>
      <p:pic>
        <p:nvPicPr>
          <p:cNvPr id="7" name="Picture 6">
            <a:extLst>
              <a:ext uri="{FF2B5EF4-FFF2-40B4-BE49-F238E27FC236}">
                <a16:creationId xmlns:a16="http://schemas.microsoft.com/office/drawing/2014/main" id="{D2AA6CB1-7F26-C037-88DA-17F5CAC8BCDA}"/>
              </a:ext>
            </a:extLst>
          </p:cNvPr>
          <p:cNvPicPr>
            <a:picLocks noChangeAspect="1"/>
          </p:cNvPicPr>
          <p:nvPr/>
        </p:nvPicPr>
        <p:blipFill>
          <a:blip r:embed="rId3"/>
          <a:stretch>
            <a:fillRect/>
          </a:stretch>
        </p:blipFill>
        <p:spPr>
          <a:xfrm>
            <a:off x="1582583" y="1246578"/>
            <a:ext cx="1077365" cy="1034836"/>
          </a:xfrm>
          <a:prstGeom prst="rect">
            <a:avLst/>
          </a:prstGeom>
        </p:spPr>
      </p:pic>
      <p:pic>
        <p:nvPicPr>
          <p:cNvPr id="8" name="Picture 7">
            <a:extLst>
              <a:ext uri="{FF2B5EF4-FFF2-40B4-BE49-F238E27FC236}">
                <a16:creationId xmlns:a16="http://schemas.microsoft.com/office/drawing/2014/main" id="{83943617-0B4F-427E-3399-1F47ED3D653D}"/>
              </a:ext>
            </a:extLst>
          </p:cNvPr>
          <p:cNvPicPr>
            <a:picLocks noChangeAspect="1"/>
          </p:cNvPicPr>
          <p:nvPr/>
        </p:nvPicPr>
        <p:blipFill>
          <a:blip r:embed="rId4"/>
          <a:stretch>
            <a:fillRect/>
          </a:stretch>
        </p:blipFill>
        <p:spPr>
          <a:xfrm>
            <a:off x="1642030" y="2697855"/>
            <a:ext cx="958471" cy="936743"/>
          </a:xfrm>
          <a:prstGeom prst="rect">
            <a:avLst/>
          </a:prstGeom>
        </p:spPr>
      </p:pic>
      <p:pic>
        <p:nvPicPr>
          <p:cNvPr id="12" name="Picture 11">
            <a:extLst>
              <a:ext uri="{FF2B5EF4-FFF2-40B4-BE49-F238E27FC236}">
                <a16:creationId xmlns:a16="http://schemas.microsoft.com/office/drawing/2014/main" id="{1BB140D1-7069-75AD-F3C4-6267CB2D1D85}"/>
              </a:ext>
            </a:extLst>
          </p:cNvPr>
          <p:cNvPicPr>
            <a:picLocks noChangeAspect="1"/>
          </p:cNvPicPr>
          <p:nvPr/>
        </p:nvPicPr>
        <p:blipFill>
          <a:blip r:embed="rId5"/>
          <a:stretch>
            <a:fillRect/>
          </a:stretch>
        </p:blipFill>
        <p:spPr>
          <a:xfrm>
            <a:off x="1631124" y="4044208"/>
            <a:ext cx="980282" cy="969779"/>
          </a:xfrm>
          <a:prstGeom prst="rect">
            <a:avLst/>
          </a:prstGeom>
        </p:spPr>
      </p:pic>
      <p:pic>
        <p:nvPicPr>
          <p:cNvPr id="13" name="Picture 12">
            <a:extLst>
              <a:ext uri="{FF2B5EF4-FFF2-40B4-BE49-F238E27FC236}">
                <a16:creationId xmlns:a16="http://schemas.microsoft.com/office/drawing/2014/main" id="{47A07264-5571-CE7D-2039-B1913200627C}"/>
              </a:ext>
            </a:extLst>
          </p:cNvPr>
          <p:cNvPicPr>
            <a:picLocks noChangeAspect="1"/>
          </p:cNvPicPr>
          <p:nvPr/>
        </p:nvPicPr>
        <p:blipFill>
          <a:blip r:embed="rId6"/>
          <a:stretch>
            <a:fillRect/>
          </a:stretch>
        </p:blipFill>
        <p:spPr>
          <a:xfrm>
            <a:off x="1608705" y="5427066"/>
            <a:ext cx="1025121" cy="969780"/>
          </a:xfrm>
          <a:prstGeom prst="rect">
            <a:avLst/>
          </a:prstGeom>
        </p:spPr>
      </p:pic>
    </p:spTree>
    <p:extLst>
      <p:ext uri="{BB962C8B-B14F-4D97-AF65-F5344CB8AC3E}">
        <p14:creationId xmlns:p14="http://schemas.microsoft.com/office/powerpoint/2010/main" val="3921601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1B20-EA67-6A3A-192B-1720829C173B}"/>
              </a:ext>
            </a:extLst>
          </p:cNvPr>
          <p:cNvSpPr>
            <a:spLocks noGrp="1"/>
          </p:cNvSpPr>
          <p:nvPr>
            <p:ph type="title"/>
          </p:nvPr>
        </p:nvSpPr>
        <p:spPr/>
        <p:txBody>
          <a:bodyPr/>
          <a:lstStyle/>
          <a:p>
            <a:r>
              <a:rPr lang="en-GB" dirty="0"/>
              <a:t>Modelling Data</a:t>
            </a:r>
            <a:endParaRPr lang="en-US" dirty="0"/>
          </a:p>
        </p:txBody>
      </p:sp>
      <p:sp>
        <p:nvSpPr>
          <p:cNvPr id="8" name="TextBox 7">
            <a:extLst>
              <a:ext uri="{FF2B5EF4-FFF2-40B4-BE49-F238E27FC236}">
                <a16:creationId xmlns:a16="http://schemas.microsoft.com/office/drawing/2014/main" id="{8D849022-9DDD-4EF8-36C6-55ED002BC7D0}"/>
              </a:ext>
            </a:extLst>
          </p:cNvPr>
          <p:cNvSpPr txBox="1"/>
          <p:nvPr/>
        </p:nvSpPr>
        <p:spPr>
          <a:xfrm>
            <a:off x="2371599" y="2749068"/>
            <a:ext cx="906017" cy="461665"/>
          </a:xfrm>
          <a:prstGeom prst="rect">
            <a:avLst/>
          </a:prstGeom>
          <a:noFill/>
        </p:spPr>
        <p:txBody>
          <a:bodyPr wrap="none" rtlCol="0">
            <a:spAutoFit/>
          </a:bodyPr>
          <a:lstStyle/>
          <a:p>
            <a:r>
              <a:rPr lang="en-US" sz="1200" b="1" dirty="0">
                <a:solidFill>
                  <a:schemeClr val="bg1">
                    <a:lumMod val="75000"/>
                  </a:schemeClr>
                </a:solidFill>
                <a:latin typeface="+mn-lt"/>
              </a:rPr>
              <a:t>Obtaining</a:t>
            </a:r>
          </a:p>
          <a:p>
            <a:pPr algn="ctr"/>
            <a:r>
              <a:rPr lang="en-US" sz="1200" b="1" dirty="0">
                <a:solidFill>
                  <a:schemeClr val="bg1">
                    <a:lumMod val="75000"/>
                  </a:schemeClr>
                </a:solidFill>
                <a:latin typeface="+mn-lt"/>
              </a:rPr>
              <a:t>Data</a:t>
            </a:r>
          </a:p>
        </p:txBody>
      </p:sp>
      <p:sp>
        <p:nvSpPr>
          <p:cNvPr id="9" name="TextBox 8">
            <a:extLst>
              <a:ext uri="{FF2B5EF4-FFF2-40B4-BE49-F238E27FC236}">
                <a16:creationId xmlns:a16="http://schemas.microsoft.com/office/drawing/2014/main" id="{8DF9AB9C-A8C4-8EED-0CB7-F8FAD724C6F3}"/>
              </a:ext>
            </a:extLst>
          </p:cNvPr>
          <p:cNvSpPr txBox="1"/>
          <p:nvPr/>
        </p:nvSpPr>
        <p:spPr>
          <a:xfrm>
            <a:off x="4904315" y="1046500"/>
            <a:ext cx="1882247" cy="584775"/>
          </a:xfrm>
          <a:prstGeom prst="rect">
            <a:avLst/>
          </a:prstGeom>
          <a:noFill/>
        </p:spPr>
        <p:txBody>
          <a:bodyPr wrap="none" rtlCol="0">
            <a:spAutoFit/>
          </a:bodyPr>
          <a:lstStyle/>
          <a:p>
            <a:r>
              <a:rPr lang="en-US" sz="3200" b="1" spc="300" dirty="0">
                <a:solidFill>
                  <a:schemeClr val="bg1">
                    <a:lumMod val="75000"/>
                  </a:schemeClr>
                </a:solidFill>
                <a:latin typeface="+mn-lt"/>
              </a:rPr>
              <a:t>OSE</a:t>
            </a:r>
            <a:r>
              <a:rPr lang="en-US" sz="3200" b="1" spc="300" dirty="0">
                <a:solidFill>
                  <a:srgbClr val="062D7B"/>
                </a:solidFill>
                <a:latin typeface="+mn-lt"/>
              </a:rPr>
              <a:t>M</a:t>
            </a:r>
            <a:r>
              <a:rPr lang="en-US" sz="3200" b="1" spc="300" dirty="0">
                <a:solidFill>
                  <a:schemeClr val="bg1">
                    <a:lumMod val="75000"/>
                  </a:schemeClr>
                </a:solidFill>
                <a:latin typeface="+mn-lt"/>
              </a:rPr>
              <a:t>N</a:t>
            </a:r>
            <a:endParaRPr lang="en-US" sz="2400" spc="300" dirty="0">
              <a:solidFill>
                <a:schemeClr val="bg1">
                  <a:lumMod val="75000"/>
                </a:schemeClr>
              </a:solidFill>
              <a:latin typeface="+mn-lt"/>
            </a:endParaRPr>
          </a:p>
        </p:txBody>
      </p:sp>
      <p:sp>
        <p:nvSpPr>
          <p:cNvPr id="10" name="TextBox 9">
            <a:extLst>
              <a:ext uri="{FF2B5EF4-FFF2-40B4-BE49-F238E27FC236}">
                <a16:creationId xmlns:a16="http://schemas.microsoft.com/office/drawing/2014/main" id="{7D08635A-593D-D2CD-F07F-22C1793FDB6F}"/>
              </a:ext>
            </a:extLst>
          </p:cNvPr>
          <p:cNvSpPr txBox="1"/>
          <p:nvPr/>
        </p:nvSpPr>
        <p:spPr>
          <a:xfrm>
            <a:off x="3847478" y="2776575"/>
            <a:ext cx="947695" cy="461665"/>
          </a:xfrm>
          <a:prstGeom prst="rect">
            <a:avLst/>
          </a:prstGeom>
          <a:noFill/>
        </p:spPr>
        <p:txBody>
          <a:bodyPr wrap="none" rtlCol="0">
            <a:spAutoFit/>
          </a:bodyPr>
          <a:lstStyle/>
          <a:p>
            <a:r>
              <a:rPr lang="en-US" sz="1200" b="1" dirty="0">
                <a:solidFill>
                  <a:schemeClr val="bg1">
                    <a:lumMod val="75000"/>
                  </a:schemeClr>
                </a:solidFill>
                <a:latin typeface="+mn-lt"/>
              </a:rPr>
              <a:t>Scrubbing</a:t>
            </a:r>
          </a:p>
          <a:p>
            <a:pPr algn="ctr"/>
            <a:r>
              <a:rPr lang="en-US" sz="1200" b="1" dirty="0">
                <a:solidFill>
                  <a:schemeClr val="bg1">
                    <a:lumMod val="75000"/>
                  </a:schemeClr>
                </a:solidFill>
                <a:latin typeface="+mn-lt"/>
              </a:rPr>
              <a:t>Data</a:t>
            </a:r>
          </a:p>
        </p:txBody>
      </p:sp>
      <p:sp>
        <p:nvSpPr>
          <p:cNvPr id="11" name="TextBox 10">
            <a:extLst>
              <a:ext uri="{FF2B5EF4-FFF2-40B4-BE49-F238E27FC236}">
                <a16:creationId xmlns:a16="http://schemas.microsoft.com/office/drawing/2014/main" id="{87C00BC4-C5C8-0516-A407-41A84A3F923F}"/>
              </a:ext>
            </a:extLst>
          </p:cNvPr>
          <p:cNvSpPr txBox="1"/>
          <p:nvPr/>
        </p:nvSpPr>
        <p:spPr>
          <a:xfrm>
            <a:off x="5400849" y="2776575"/>
            <a:ext cx="896399" cy="461665"/>
          </a:xfrm>
          <a:prstGeom prst="rect">
            <a:avLst/>
          </a:prstGeom>
          <a:noFill/>
        </p:spPr>
        <p:txBody>
          <a:bodyPr wrap="none" rtlCol="0">
            <a:spAutoFit/>
          </a:bodyPr>
          <a:lstStyle/>
          <a:p>
            <a:r>
              <a:rPr lang="en-US" sz="1200" b="1" dirty="0">
                <a:solidFill>
                  <a:schemeClr val="bg1">
                    <a:lumMod val="75000"/>
                  </a:schemeClr>
                </a:solidFill>
                <a:latin typeface="+mn-lt"/>
              </a:rPr>
              <a:t>Exploring</a:t>
            </a:r>
          </a:p>
          <a:p>
            <a:pPr algn="ctr"/>
            <a:r>
              <a:rPr lang="en-US" sz="1200" b="1" dirty="0">
                <a:solidFill>
                  <a:schemeClr val="bg1">
                    <a:lumMod val="75000"/>
                  </a:schemeClr>
                </a:solidFill>
                <a:latin typeface="+mn-lt"/>
              </a:rPr>
              <a:t>Data</a:t>
            </a:r>
          </a:p>
        </p:txBody>
      </p:sp>
      <p:sp>
        <p:nvSpPr>
          <p:cNvPr id="12" name="TextBox 11">
            <a:extLst>
              <a:ext uri="{FF2B5EF4-FFF2-40B4-BE49-F238E27FC236}">
                <a16:creationId xmlns:a16="http://schemas.microsoft.com/office/drawing/2014/main" id="{915C91FF-30FC-A835-73A1-01970739F35F}"/>
              </a:ext>
            </a:extLst>
          </p:cNvPr>
          <p:cNvSpPr txBox="1"/>
          <p:nvPr/>
        </p:nvSpPr>
        <p:spPr>
          <a:xfrm>
            <a:off x="6902924" y="2842167"/>
            <a:ext cx="862737" cy="461665"/>
          </a:xfrm>
          <a:prstGeom prst="rect">
            <a:avLst/>
          </a:prstGeom>
          <a:noFill/>
        </p:spPr>
        <p:txBody>
          <a:bodyPr wrap="none" rtlCol="0">
            <a:spAutoFit/>
          </a:bodyPr>
          <a:lstStyle/>
          <a:p>
            <a:r>
              <a:rPr lang="en-US" sz="1200" b="1" dirty="0">
                <a:solidFill>
                  <a:srgbClr val="062D7B"/>
                </a:solidFill>
                <a:latin typeface="+mn-lt"/>
              </a:rPr>
              <a:t>Modeling</a:t>
            </a:r>
          </a:p>
          <a:p>
            <a:pPr algn="ctr"/>
            <a:r>
              <a:rPr lang="en-US" sz="1200" b="1" dirty="0">
                <a:solidFill>
                  <a:srgbClr val="062D7B"/>
                </a:solidFill>
                <a:latin typeface="+mn-lt"/>
              </a:rPr>
              <a:t>Data</a:t>
            </a:r>
          </a:p>
        </p:txBody>
      </p:sp>
      <p:sp>
        <p:nvSpPr>
          <p:cNvPr id="13" name="TextBox 12">
            <a:extLst>
              <a:ext uri="{FF2B5EF4-FFF2-40B4-BE49-F238E27FC236}">
                <a16:creationId xmlns:a16="http://schemas.microsoft.com/office/drawing/2014/main" id="{8F1106F6-8DA8-1F28-2FA9-982F27D91D01}"/>
              </a:ext>
            </a:extLst>
          </p:cNvPr>
          <p:cNvSpPr txBox="1"/>
          <p:nvPr/>
        </p:nvSpPr>
        <p:spPr>
          <a:xfrm>
            <a:off x="8234868" y="2842166"/>
            <a:ext cx="1056700" cy="461665"/>
          </a:xfrm>
          <a:prstGeom prst="rect">
            <a:avLst/>
          </a:prstGeom>
          <a:noFill/>
        </p:spPr>
        <p:txBody>
          <a:bodyPr wrap="none" rtlCol="0">
            <a:spAutoFit/>
          </a:bodyPr>
          <a:lstStyle/>
          <a:p>
            <a:r>
              <a:rPr lang="en-US" sz="1200" b="1" dirty="0" err="1">
                <a:solidFill>
                  <a:schemeClr val="bg1">
                    <a:lumMod val="75000"/>
                  </a:schemeClr>
                </a:solidFill>
                <a:latin typeface="+mn-lt"/>
              </a:rPr>
              <a:t>iNterpreting</a:t>
            </a:r>
            <a:endParaRPr lang="en-US" sz="1200" b="1" dirty="0">
              <a:solidFill>
                <a:schemeClr val="bg1">
                  <a:lumMod val="75000"/>
                </a:schemeClr>
              </a:solidFill>
              <a:latin typeface="+mn-lt"/>
            </a:endParaRPr>
          </a:p>
          <a:p>
            <a:pPr algn="ctr"/>
            <a:r>
              <a:rPr lang="en-US" sz="1200" b="1" dirty="0">
                <a:solidFill>
                  <a:schemeClr val="bg1">
                    <a:lumMod val="75000"/>
                  </a:schemeClr>
                </a:solidFill>
                <a:latin typeface="+mn-lt"/>
              </a:rPr>
              <a:t>Data</a:t>
            </a:r>
          </a:p>
        </p:txBody>
      </p:sp>
      <p:sp>
        <p:nvSpPr>
          <p:cNvPr id="14" name="TextBox 13">
            <a:extLst>
              <a:ext uri="{FF2B5EF4-FFF2-40B4-BE49-F238E27FC236}">
                <a16:creationId xmlns:a16="http://schemas.microsoft.com/office/drawing/2014/main" id="{5BADF09E-E484-24F0-D17C-2FF400F96FDA}"/>
              </a:ext>
            </a:extLst>
          </p:cNvPr>
          <p:cNvSpPr txBox="1"/>
          <p:nvPr/>
        </p:nvSpPr>
        <p:spPr>
          <a:xfrm>
            <a:off x="7985526" y="3366525"/>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Put the results into good use</a:t>
            </a:r>
          </a:p>
        </p:txBody>
      </p:sp>
      <p:sp>
        <p:nvSpPr>
          <p:cNvPr id="15" name="TextBox 14">
            <a:extLst>
              <a:ext uri="{FF2B5EF4-FFF2-40B4-BE49-F238E27FC236}">
                <a16:creationId xmlns:a16="http://schemas.microsoft.com/office/drawing/2014/main" id="{8C9B1A4E-E1CD-1854-B73A-40EB3E4A2888}"/>
              </a:ext>
            </a:extLst>
          </p:cNvPr>
          <p:cNvSpPr txBox="1"/>
          <p:nvPr/>
        </p:nvSpPr>
        <p:spPr>
          <a:xfrm>
            <a:off x="3546840" y="3282792"/>
            <a:ext cx="1475231" cy="769441"/>
          </a:xfrm>
          <a:prstGeom prst="rect">
            <a:avLst/>
          </a:prstGeom>
          <a:noFill/>
        </p:spPr>
        <p:txBody>
          <a:bodyPr wrap="square" rtlCol="0">
            <a:spAutoFit/>
          </a:bodyPr>
          <a:lstStyle/>
          <a:p>
            <a:pPr algn="ctr"/>
            <a:r>
              <a:rPr lang="en-US" sz="1100" dirty="0">
                <a:solidFill>
                  <a:schemeClr val="bg1">
                    <a:lumMod val="75000"/>
                  </a:schemeClr>
                </a:solidFill>
                <a:latin typeface="+mn-lt"/>
              </a:rPr>
              <a:t>Clean data to formats that machine understands</a:t>
            </a:r>
          </a:p>
        </p:txBody>
      </p:sp>
      <p:sp>
        <p:nvSpPr>
          <p:cNvPr id="16" name="TextBox 15">
            <a:extLst>
              <a:ext uri="{FF2B5EF4-FFF2-40B4-BE49-F238E27FC236}">
                <a16:creationId xmlns:a16="http://schemas.microsoft.com/office/drawing/2014/main" id="{409B6FFF-CE93-DFF5-2834-333D97D3A0E2}"/>
              </a:ext>
            </a:extLst>
          </p:cNvPr>
          <p:cNvSpPr txBox="1"/>
          <p:nvPr/>
        </p:nvSpPr>
        <p:spPr>
          <a:xfrm>
            <a:off x="5074564" y="3309088"/>
            <a:ext cx="1475231" cy="600164"/>
          </a:xfrm>
          <a:prstGeom prst="rect">
            <a:avLst/>
          </a:prstGeom>
          <a:noFill/>
        </p:spPr>
        <p:txBody>
          <a:bodyPr wrap="square" rtlCol="0">
            <a:spAutoFit/>
          </a:bodyPr>
          <a:lstStyle/>
          <a:p>
            <a:pPr algn="ctr"/>
            <a:r>
              <a:rPr lang="en-US" sz="1100" dirty="0">
                <a:solidFill>
                  <a:schemeClr val="bg1">
                    <a:lumMod val="75000"/>
                  </a:schemeClr>
                </a:solidFill>
                <a:latin typeface="+mn-lt"/>
              </a:rPr>
              <a:t>Find patterns and trends using statistical methods</a:t>
            </a:r>
          </a:p>
        </p:txBody>
      </p:sp>
      <p:sp>
        <p:nvSpPr>
          <p:cNvPr id="17" name="TextBox 16">
            <a:extLst>
              <a:ext uri="{FF2B5EF4-FFF2-40B4-BE49-F238E27FC236}">
                <a16:creationId xmlns:a16="http://schemas.microsoft.com/office/drawing/2014/main" id="{321BDB59-2B71-5063-E6E5-0CB930D1DE33}"/>
              </a:ext>
            </a:extLst>
          </p:cNvPr>
          <p:cNvSpPr txBox="1"/>
          <p:nvPr/>
        </p:nvSpPr>
        <p:spPr>
          <a:xfrm>
            <a:off x="6549795" y="3364247"/>
            <a:ext cx="1475231" cy="430887"/>
          </a:xfrm>
          <a:prstGeom prst="rect">
            <a:avLst/>
          </a:prstGeom>
          <a:noFill/>
        </p:spPr>
        <p:txBody>
          <a:bodyPr wrap="square" rtlCol="0">
            <a:spAutoFit/>
          </a:bodyPr>
          <a:lstStyle/>
          <a:p>
            <a:pPr algn="ctr"/>
            <a:r>
              <a:rPr lang="en-US" sz="1100" dirty="0">
                <a:solidFill>
                  <a:srgbClr val="062D7B"/>
                </a:solidFill>
                <a:latin typeface="+mn-lt"/>
              </a:rPr>
              <a:t>Construct models predict and forecast</a:t>
            </a:r>
          </a:p>
        </p:txBody>
      </p:sp>
      <p:sp>
        <p:nvSpPr>
          <p:cNvPr id="18" name="TextBox 17">
            <a:extLst>
              <a:ext uri="{FF2B5EF4-FFF2-40B4-BE49-F238E27FC236}">
                <a16:creationId xmlns:a16="http://schemas.microsoft.com/office/drawing/2014/main" id="{3480725B-D212-BAA6-FC07-B3EA267D54B5}"/>
              </a:ext>
            </a:extLst>
          </p:cNvPr>
          <p:cNvSpPr txBox="1"/>
          <p:nvPr/>
        </p:nvSpPr>
        <p:spPr>
          <a:xfrm>
            <a:off x="2054130" y="3305521"/>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Gather data from relevant sources</a:t>
            </a:r>
          </a:p>
        </p:txBody>
      </p:sp>
      <p:pic>
        <p:nvPicPr>
          <p:cNvPr id="3" name="Picture 2">
            <a:extLst>
              <a:ext uri="{FF2B5EF4-FFF2-40B4-BE49-F238E27FC236}">
                <a16:creationId xmlns:a16="http://schemas.microsoft.com/office/drawing/2014/main" id="{9AE5B019-6AE2-54FC-0A54-5ABE12D64EBD}"/>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4332758" y="4904067"/>
            <a:ext cx="1168157" cy="1134932"/>
          </a:xfrm>
          <a:prstGeom prst="rect">
            <a:avLst/>
          </a:prstGeom>
        </p:spPr>
      </p:pic>
      <p:pic>
        <p:nvPicPr>
          <p:cNvPr id="4" name="Picture 3">
            <a:extLst>
              <a:ext uri="{FF2B5EF4-FFF2-40B4-BE49-F238E27FC236}">
                <a16:creationId xmlns:a16="http://schemas.microsoft.com/office/drawing/2014/main" id="{2ADED083-E62A-97CD-DFF8-DC7B416AF991}"/>
              </a:ext>
            </a:extLst>
          </p:cNvPr>
          <p:cNvPicPr>
            <a:picLocks noChangeAspect="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6130809" y="4929495"/>
            <a:ext cx="1101576" cy="1084076"/>
          </a:xfrm>
          <a:prstGeom prst="rect">
            <a:avLst/>
          </a:prstGeom>
        </p:spPr>
      </p:pic>
      <p:pic>
        <p:nvPicPr>
          <p:cNvPr id="6" name="Picture 5">
            <a:extLst>
              <a:ext uri="{FF2B5EF4-FFF2-40B4-BE49-F238E27FC236}">
                <a16:creationId xmlns:a16="http://schemas.microsoft.com/office/drawing/2014/main" id="{B1273865-F858-2A94-FD4E-EC527B5BDF0C}"/>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9656908" y="4897434"/>
            <a:ext cx="1098924" cy="1148198"/>
          </a:xfrm>
          <a:prstGeom prst="rect">
            <a:avLst/>
          </a:prstGeom>
        </p:spPr>
      </p:pic>
      <p:sp>
        <p:nvSpPr>
          <p:cNvPr id="7" name="TextBox 6">
            <a:extLst>
              <a:ext uri="{FF2B5EF4-FFF2-40B4-BE49-F238E27FC236}">
                <a16:creationId xmlns:a16="http://schemas.microsoft.com/office/drawing/2014/main" id="{61A8E58F-BE55-231B-717E-AF41D42E65D2}"/>
              </a:ext>
            </a:extLst>
          </p:cNvPr>
          <p:cNvSpPr txBox="1"/>
          <p:nvPr/>
        </p:nvSpPr>
        <p:spPr>
          <a:xfrm>
            <a:off x="4414642"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Descriptive</a:t>
            </a:r>
          </a:p>
          <a:p>
            <a:pPr algn="ctr"/>
            <a:r>
              <a:rPr lang="en-US" sz="1100" b="1" dirty="0">
                <a:solidFill>
                  <a:schemeClr val="bg1">
                    <a:lumMod val="75000"/>
                  </a:schemeClr>
                </a:solidFill>
                <a:latin typeface="+mn-lt"/>
              </a:rPr>
              <a:t>Analytics</a:t>
            </a:r>
          </a:p>
        </p:txBody>
      </p:sp>
      <p:pic>
        <p:nvPicPr>
          <p:cNvPr id="21" name="Picture 20" descr="A blue line drawing of a brain and gears&#10;&#10;Description automatically generated">
            <a:extLst>
              <a:ext uri="{FF2B5EF4-FFF2-40B4-BE49-F238E27FC236}">
                <a16:creationId xmlns:a16="http://schemas.microsoft.com/office/drawing/2014/main" id="{D5CB5A71-8A37-0B7A-6CFF-2627E1DBB21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a:off x="7862279" y="4929495"/>
            <a:ext cx="1164736" cy="1084076"/>
          </a:xfrm>
          <a:prstGeom prst="rect">
            <a:avLst/>
          </a:prstGeom>
        </p:spPr>
      </p:pic>
      <p:sp>
        <p:nvSpPr>
          <p:cNvPr id="22" name="TextBox 21">
            <a:extLst>
              <a:ext uri="{FF2B5EF4-FFF2-40B4-BE49-F238E27FC236}">
                <a16:creationId xmlns:a16="http://schemas.microsoft.com/office/drawing/2014/main" id="{D88B2983-8FBB-F30C-7389-CF94E51720AC}"/>
              </a:ext>
            </a:extLst>
          </p:cNvPr>
          <p:cNvSpPr txBox="1"/>
          <p:nvPr/>
        </p:nvSpPr>
        <p:spPr>
          <a:xfrm>
            <a:off x="6211184"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Diagnostic</a:t>
            </a:r>
          </a:p>
          <a:p>
            <a:pPr algn="ctr"/>
            <a:r>
              <a:rPr lang="en-US" sz="1100" b="1" dirty="0">
                <a:solidFill>
                  <a:schemeClr val="bg1">
                    <a:lumMod val="75000"/>
                  </a:schemeClr>
                </a:solidFill>
                <a:latin typeface="+mn-lt"/>
              </a:rPr>
              <a:t>Analytics</a:t>
            </a:r>
          </a:p>
        </p:txBody>
      </p:sp>
      <p:sp>
        <p:nvSpPr>
          <p:cNvPr id="23" name="TextBox 22">
            <a:extLst>
              <a:ext uri="{FF2B5EF4-FFF2-40B4-BE49-F238E27FC236}">
                <a16:creationId xmlns:a16="http://schemas.microsoft.com/office/drawing/2014/main" id="{A6C07A0C-7E34-051E-C412-852B437747D7}"/>
              </a:ext>
            </a:extLst>
          </p:cNvPr>
          <p:cNvSpPr txBox="1"/>
          <p:nvPr/>
        </p:nvSpPr>
        <p:spPr>
          <a:xfrm>
            <a:off x="7927637" y="6170502"/>
            <a:ext cx="940825" cy="430887"/>
          </a:xfrm>
          <a:prstGeom prst="rect">
            <a:avLst/>
          </a:prstGeom>
          <a:noFill/>
        </p:spPr>
        <p:txBody>
          <a:bodyPr wrap="square" rtlCol="0" anchor="ctr">
            <a:spAutoFit/>
          </a:bodyPr>
          <a:lstStyle/>
          <a:p>
            <a:pPr algn="ctr"/>
            <a:r>
              <a:rPr lang="en-US" sz="1100" b="1" dirty="0">
                <a:solidFill>
                  <a:srgbClr val="062D7B"/>
                </a:solidFill>
                <a:latin typeface="+mn-lt"/>
              </a:rPr>
              <a:t>Predictive</a:t>
            </a:r>
          </a:p>
          <a:p>
            <a:pPr algn="ctr"/>
            <a:r>
              <a:rPr lang="en-US" sz="1100" b="1" dirty="0">
                <a:solidFill>
                  <a:srgbClr val="062D7B"/>
                </a:solidFill>
                <a:latin typeface="+mn-lt"/>
              </a:rPr>
              <a:t>Analytics</a:t>
            </a:r>
          </a:p>
        </p:txBody>
      </p:sp>
      <p:sp>
        <p:nvSpPr>
          <p:cNvPr id="24" name="TextBox 23">
            <a:extLst>
              <a:ext uri="{FF2B5EF4-FFF2-40B4-BE49-F238E27FC236}">
                <a16:creationId xmlns:a16="http://schemas.microsoft.com/office/drawing/2014/main" id="{89F88C90-A738-5306-D534-019D7047BCA4}"/>
              </a:ext>
            </a:extLst>
          </p:cNvPr>
          <p:cNvSpPr txBox="1"/>
          <p:nvPr/>
        </p:nvSpPr>
        <p:spPr>
          <a:xfrm>
            <a:off x="9656908" y="6170502"/>
            <a:ext cx="1138399"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Prescriptive</a:t>
            </a:r>
          </a:p>
          <a:p>
            <a:pPr algn="ctr"/>
            <a:r>
              <a:rPr lang="en-US" sz="1100" b="1" dirty="0">
                <a:solidFill>
                  <a:schemeClr val="bg1">
                    <a:lumMod val="75000"/>
                  </a:schemeClr>
                </a:solidFill>
                <a:latin typeface="+mn-lt"/>
              </a:rPr>
              <a:t>Analytics</a:t>
            </a:r>
          </a:p>
        </p:txBody>
      </p:sp>
      <p:pic>
        <p:nvPicPr>
          <p:cNvPr id="26" name="Picture 25" descr="A pickaxe and file folders&#10;&#10;Description automatically generated">
            <a:extLst>
              <a:ext uri="{FF2B5EF4-FFF2-40B4-BE49-F238E27FC236}">
                <a16:creationId xmlns:a16="http://schemas.microsoft.com/office/drawing/2014/main" id="{BEF59BAA-6C85-F3D9-0A41-F89C87A092AF}"/>
              </a:ext>
            </a:extLst>
          </p:cNvPr>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89925" y="1812576"/>
            <a:ext cx="1097058" cy="895931"/>
          </a:xfrm>
          <a:prstGeom prst="rect">
            <a:avLst/>
          </a:prstGeom>
        </p:spPr>
      </p:pic>
      <p:pic>
        <p:nvPicPr>
          <p:cNvPr id="27" name="Picture 26">
            <a:extLst>
              <a:ext uri="{FF2B5EF4-FFF2-40B4-BE49-F238E27FC236}">
                <a16:creationId xmlns:a16="http://schemas.microsoft.com/office/drawing/2014/main" id="{1D9C869C-6904-C34C-C668-B44866349B6B}"/>
              </a:ext>
            </a:extLst>
          </p:cNvPr>
          <p:cNvPicPr>
            <a:picLocks noChangeAspect="1"/>
          </p:cNvPicPr>
          <p:nvPr/>
        </p:nvPicPr>
        <p:blipFill>
          <a:blip r:embed="rId11">
            <a:duotone>
              <a:schemeClr val="accent5">
                <a:shade val="45000"/>
                <a:satMod val="135000"/>
              </a:schemeClr>
              <a:prstClr val="white"/>
            </a:duotone>
          </a:blip>
          <a:stretch>
            <a:fillRect/>
          </a:stretch>
        </p:blipFill>
        <p:spPr>
          <a:xfrm>
            <a:off x="3907960" y="1870159"/>
            <a:ext cx="879817" cy="780765"/>
          </a:xfrm>
          <a:prstGeom prst="rect">
            <a:avLst/>
          </a:prstGeom>
        </p:spPr>
      </p:pic>
      <p:pic>
        <p:nvPicPr>
          <p:cNvPr id="28" name="Picture 27">
            <a:extLst>
              <a:ext uri="{FF2B5EF4-FFF2-40B4-BE49-F238E27FC236}">
                <a16:creationId xmlns:a16="http://schemas.microsoft.com/office/drawing/2014/main" id="{34EAC713-6AD4-8194-0373-76B2A61ABE5A}"/>
              </a:ext>
            </a:extLst>
          </p:cNvPr>
          <p:cNvPicPr>
            <a:picLocks noChangeAspect="1"/>
          </p:cNvPicPr>
          <p:nvPr/>
        </p:nvPicPr>
        <p:blipFill>
          <a:blip r:embed="rId12">
            <a:duotone>
              <a:schemeClr val="accent5">
                <a:shade val="45000"/>
                <a:satMod val="135000"/>
              </a:schemeClr>
              <a:prstClr val="white"/>
            </a:duotone>
          </a:blip>
          <a:stretch>
            <a:fillRect/>
          </a:stretch>
        </p:blipFill>
        <p:spPr>
          <a:xfrm>
            <a:off x="5308754" y="1822967"/>
            <a:ext cx="991498" cy="875149"/>
          </a:xfrm>
          <a:prstGeom prst="rect">
            <a:avLst/>
          </a:prstGeom>
        </p:spPr>
      </p:pic>
      <p:pic>
        <p:nvPicPr>
          <p:cNvPr id="29" name="Picture 28">
            <a:extLst>
              <a:ext uri="{FF2B5EF4-FFF2-40B4-BE49-F238E27FC236}">
                <a16:creationId xmlns:a16="http://schemas.microsoft.com/office/drawing/2014/main" id="{4EB7DD8F-3B61-8E4E-1EBA-256FD1F0491D}"/>
              </a:ext>
            </a:extLst>
          </p:cNvPr>
          <p:cNvPicPr>
            <a:picLocks noChangeAspect="1"/>
          </p:cNvPicPr>
          <p:nvPr/>
        </p:nvPicPr>
        <p:blipFill>
          <a:blip r:embed="rId13"/>
          <a:stretch>
            <a:fillRect/>
          </a:stretch>
        </p:blipFill>
        <p:spPr>
          <a:xfrm>
            <a:off x="6821229" y="1825534"/>
            <a:ext cx="953314" cy="870015"/>
          </a:xfrm>
          <a:prstGeom prst="rect">
            <a:avLst/>
          </a:prstGeom>
        </p:spPr>
      </p:pic>
      <p:pic>
        <p:nvPicPr>
          <p:cNvPr id="30" name="Picture 29">
            <a:extLst>
              <a:ext uri="{FF2B5EF4-FFF2-40B4-BE49-F238E27FC236}">
                <a16:creationId xmlns:a16="http://schemas.microsoft.com/office/drawing/2014/main" id="{ACB89182-D57D-49F8-8C6C-09720779B526}"/>
              </a:ext>
            </a:extLst>
          </p:cNvPr>
          <p:cNvPicPr>
            <a:picLocks noChangeAspect="1"/>
          </p:cNvPicPr>
          <p:nvPr/>
        </p:nvPicPr>
        <p:blipFill>
          <a:blip r:embed="rId14">
            <a:duotone>
              <a:schemeClr val="accent5">
                <a:shade val="45000"/>
                <a:satMod val="135000"/>
              </a:schemeClr>
              <a:prstClr val="white"/>
            </a:duotone>
          </a:blip>
          <a:stretch>
            <a:fillRect/>
          </a:stretch>
        </p:blipFill>
        <p:spPr>
          <a:xfrm>
            <a:off x="8295520" y="1812575"/>
            <a:ext cx="779071" cy="895932"/>
          </a:xfrm>
          <a:prstGeom prst="rect">
            <a:avLst/>
          </a:prstGeom>
        </p:spPr>
      </p:pic>
      <p:cxnSp>
        <p:nvCxnSpPr>
          <p:cNvPr id="32" name="Curved Connector 31">
            <a:extLst>
              <a:ext uri="{FF2B5EF4-FFF2-40B4-BE49-F238E27FC236}">
                <a16:creationId xmlns:a16="http://schemas.microsoft.com/office/drawing/2014/main" id="{02DC0C8A-1816-3560-133A-16310F2D2511}"/>
              </a:ext>
            </a:extLst>
          </p:cNvPr>
          <p:cNvCxnSpPr>
            <a:stCxn id="16" idx="2"/>
            <a:endCxn id="3" idx="0"/>
          </p:cNvCxnSpPr>
          <p:nvPr/>
        </p:nvCxnSpPr>
        <p:spPr>
          <a:xfrm rot="5400000">
            <a:off x="4867102" y="3958988"/>
            <a:ext cx="994815" cy="895343"/>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BD7618AA-2CCA-0679-B968-FFE7501C5AF0}"/>
              </a:ext>
            </a:extLst>
          </p:cNvPr>
          <p:cNvCxnSpPr>
            <a:cxnSpLocks/>
            <a:stCxn id="16" idx="2"/>
            <a:endCxn id="4" idx="0"/>
          </p:cNvCxnSpPr>
          <p:nvPr/>
        </p:nvCxnSpPr>
        <p:spPr>
          <a:xfrm rot="16200000" flipH="1">
            <a:off x="5736767" y="3984664"/>
            <a:ext cx="1020243" cy="869417"/>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Curved Connector 37">
            <a:extLst>
              <a:ext uri="{FF2B5EF4-FFF2-40B4-BE49-F238E27FC236}">
                <a16:creationId xmlns:a16="http://schemas.microsoft.com/office/drawing/2014/main" id="{04F123A1-8AB4-AE34-D9EC-5C7B9B8C8708}"/>
              </a:ext>
            </a:extLst>
          </p:cNvPr>
          <p:cNvCxnSpPr>
            <a:cxnSpLocks/>
            <a:stCxn id="17" idx="2"/>
            <a:endCxn id="21" idx="0"/>
          </p:cNvCxnSpPr>
          <p:nvPr/>
        </p:nvCxnSpPr>
        <p:spPr>
          <a:xfrm rot="16200000" flipH="1">
            <a:off x="7298849" y="3783696"/>
            <a:ext cx="1134361" cy="1157236"/>
          </a:xfrm>
          <a:prstGeom prst="curvedConnector3">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Curved Connector 40">
            <a:extLst>
              <a:ext uri="{FF2B5EF4-FFF2-40B4-BE49-F238E27FC236}">
                <a16:creationId xmlns:a16="http://schemas.microsoft.com/office/drawing/2014/main" id="{C5C5929C-B38A-BEDF-D7B6-8F76223AB13D}"/>
              </a:ext>
            </a:extLst>
          </p:cNvPr>
          <p:cNvCxnSpPr>
            <a:cxnSpLocks/>
            <a:stCxn id="14" idx="2"/>
            <a:endCxn id="6" idx="0"/>
          </p:cNvCxnSpPr>
          <p:nvPr/>
        </p:nvCxnSpPr>
        <p:spPr>
          <a:xfrm rot="16200000" flipH="1">
            <a:off x="8914745" y="3605809"/>
            <a:ext cx="1100022" cy="1483228"/>
          </a:xfrm>
          <a:prstGeom prst="curvedConnector3">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Curved Connector 19">
            <a:extLst>
              <a:ext uri="{FF2B5EF4-FFF2-40B4-BE49-F238E27FC236}">
                <a16:creationId xmlns:a16="http://schemas.microsoft.com/office/drawing/2014/main" id="{7A2848A8-FBA9-4DC4-1325-7C879D9EC2C1}"/>
              </a:ext>
            </a:extLst>
          </p:cNvPr>
          <p:cNvCxnSpPr>
            <a:cxnSpLocks/>
            <a:stCxn id="18" idx="2"/>
          </p:cNvCxnSpPr>
          <p:nvPr/>
        </p:nvCxnSpPr>
        <p:spPr>
          <a:xfrm rot="5400000">
            <a:off x="1428707" y="3556285"/>
            <a:ext cx="1182917" cy="1543162"/>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Curved Connector 24">
            <a:extLst>
              <a:ext uri="{FF2B5EF4-FFF2-40B4-BE49-F238E27FC236}">
                <a16:creationId xmlns:a16="http://schemas.microsoft.com/office/drawing/2014/main" id="{E1E5658B-0C9B-B00C-435C-B27AD9D4BFE0}"/>
              </a:ext>
            </a:extLst>
          </p:cNvPr>
          <p:cNvCxnSpPr>
            <a:cxnSpLocks/>
            <a:stCxn id="15" idx="2"/>
          </p:cNvCxnSpPr>
          <p:nvPr/>
        </p:nvCxnSpPr>
        <p:spPr>
          <a:xfrm rot="5400000">
            <a:off x="3317133" y="3903702"/>
            <a:ext cx="818792" cy="1115854"/>
          </a:xfrm>
          <a:prstGeom prst="curvedConnector3">
            <a:avLst>
              <a:gd name="adj1" fmla="val 50000"/>
            </a:avLst>
          </a:prstGeom>
          <a:ln w="254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FD972421-FB7A-9223-DEF7-95C805B38ED0}"/>
              </a:ext>
            </a:extLst>
          </p:cNvPr>
          <p:cNvPicPr>
            <a:picLocks noChangeAspect="1"/>
          </p:cNvPicPr>
          <p:nvPr/>
        </p:nvPicPr>
        <p:blipFill>
          <a:blip r:embed="rId15">
            <a:duotone>
              <a:schemeClr val="accent5">
                <a:shade val="45000"/>
                <a:satMod val="135000"/>
              </a:schemeClr>
              <a:prstClr val="white"/>
            </a:duotone>
            <a:extLst>
              <a:ext uri="{BEBA8EAE-BF5A-486C-A8C5-ECC9F3942E4B}">
                <a14:imgProps xmlns:a14="http://schemas.microsoft.com/office/drawing/2010/main">
                  <a14:imgLayer r:embed="rId16">
                    <a14:imgEffect>
                      <a14:saturation sat="400000"/>
                    </a14:imgEffect>
                    <a14:imgEffect>
                      <a14:brightnessContrast contrast="-40000"/>
                    </a14:imgEffect>
                  </a14:imgLayer>
                </a14:imgProps>
              </a:ext>
            </a:extLst>
          </a:blip>
          <a:stretch>
            <a:fillRect/>
          </a:stretch>
        </p:blipFill>
        <p:spPr>
          <a:xfrm>
            <a:off x="759257" y="4906772"/>
            <a:ext cx="1138452" cy="1129523"/>
          </a:xfrm>
          <a:prstGeom prst="rect">
            <a:avLst/>
          </a:prstGeom>
        </p:spPr>
      </p:pic>
      <p:pic>
        <p:nvPicPr>
          <p:cNvPr id="34" name="Picture 33">
            <a:extLst>
              <a:ext uri="{FF2B5EF4-FFF2-40B4-BE49-F238E27FC236}">
                <a16:creationId xmlns:a16="http://schemas.microsoft.com/office/drawing/2014/main" id="{B248FD63-CFC3-B164-931C-72E06E3E1F6E}"/>
              </a:ext>
            </a:extLst>
          </p:cNvPr>
          <p:cNvPicPr>
            <a:picLocks noChangeAspect="1"/>
          </p:cNvPicPr>
          <p:nvPr/>
        </p:nvPicPr>
        <p:blipFill>
          <a:blip r:embed="rId17">
            <a:duotone>
              <a:schemeClr val="accent5">
                <a:shade val="45000"/>
                <a:satMod val="135000"/>
              </a:schemeClr>
              <a:prstClr val="white"/>
            </a:duotone>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2527603" y="4914831"/>
            <a:ext cx="1175261" cy="1113405"/>
          </a:xfrm>
          <a:prstGeom prst="rect">
            <a:avLst/>
          </a:prstGeom>
        </p:spPr>
      </p:pic>
      <p:sp>
        <p:nvSpPr>
          <p:cNvPr id="5" name="TextBox 4">
            <a:extLst>
              <a:ext uri="{FF2B5EF4-FFF2-40B4-BE49-F238E27FC236}">
                <a16:creationId xmlns:a16="http://schemas.microsoft.com/office/drawing/2014/main" id="{D0D7D388-8388-D1EE-72D8-D6658581B5CF}"/>
              </a:ext>
            </a:extLst>
          </p:cNvPr>
          <p:cNvSpPr txBox="1"/>
          <p:nvPr/>
        </p:nvSpPr>
        <p:spPr>
          <a:xfrm>
            <a:off x="858070"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 Mining</a:t>
            </a:r>
          </a:p>
        </p:txBody>
      </p:sp>
      <p:sp>
        <p:nvSpPr>
          <p:cNvPr id="19" name="TextBox 18">
            <a:extLst>
              <a:ext uri="{FF2B5EF4-FFF2-40B4-BE49-F238E27FC236}">
                <a16:creationId xmlns:a16="http://schemas.microsoft.com/office/drawing/2014/main" id="{50A480B4-5BF1-C7A0-5679-8EBC3BC852E9}"/>
              </a:ext>
            </a:extLst>
          </p:cNvPr>
          <p:cNvSpPr txBox="1"/>
          <p:nvPr/>
        </p:nvSpPr>
        <p:spPr>
          <a:xfrm>
            <a:off x="2698189"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a:t>
            </a:r>
          </a:p>
          <a:p>
            <a:pPr algn="ctr"/>
            <a:r>
              <a:rPr lang="en-US" sz="1100" b="1" dirty="0">
                <a:solidFill>
                  <a:schemeClr val="bg1">
                    <a:lumMod val="75000"/>
                  </a:schemeClr>
                </a:solidFill>
                <a:latin typeface="+mn-lt"/>
              </a:rPr>
              <a:t>Cleansing</a:t>
            </a:r>
          </a:p>
        </p:txBody>
      </p:sp>
    </p:spTree>
    <p:extLst>
      <p:ext uri="{BB962C8B-B14F-4D97-AF65-F5344CB8AC3E}">
        <p14:creationId xmlns:p14="http://schemas.microsoft.com/office/powerpoint/2010/main" val="358551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41E4A-B765-9611-4972-59CA27DF0B09}"/>
              </a:ext>
            </a:extLst>
          </p:cNvPr>
          <p:cNvSpPr>
            <a:spLocks noGrp="1"/>
          </p:cNvSpPr>
          <p:nvPr>
            <p:ph type="title"/>
          </p:nvPr>
        </p:nvSpPr>
        <p:spPr/>
        <p:txBody>
          <a:bodyPr/>
          <a:lstStyle/>
          <a:p>
            <a:r>
              <a:rPr lang="en-US" dirty="0"/>
              <a:t>Modelling Data (ML Model)</a:t>
            </a:r>
          </a:p>
        </p:txBody>
      </p:sp>
      <p:sp>
        <p:nvSpPr>
          <p:cNvPr id="6" name="Rounded Rectangle 5">
            <a:extLst>
              <a:ext uri="{FF2B5EF4-FFF2-40B4-BE49-F238E27FC236}">
                <a16:creationId xmlns:a16="http://schemas.microsoft.com/office/drawing/2014/main" id="{F5B62EBE-F4EF-EDEB-904F-4C7193B588C0}"/>
              </a:ext>
            </a:extLst>
          </p:cNvPr>
          <p:cNvSpPr/>
          <p:nvPr/>
        </p:nvSpPr>
        <p:spPr>
          <a:xfrm>
            <a:off x="8041417" y="2554260"/>
            <a:ext cx="1567682"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Unsupervised Learning</a:t>
            </a:r>
          </a:p>
        </p:txBody>
      </p:sp>
      <p:sp>
        <p:nvSpPr>
          <p:cNvPr id="7" name="Rounded Rectangle 6">
            <a:extLst>
              <a:ext uri="{FF2B5EF4-FFF2-40B4-BE49-F238E27FC236}">
                <a16:creationId xmlns:a16="http://schemas.microsoft.com/office/drawing/2014/main" id="{A2A995B7-F2FA-ED98-ABA2-37861EA639D2}"/>
              </a:ext>
            </a:extLst>
          </p:cNvPr>
          <p:cNvSpPr/>
          <p:nvPr/>
        </p:nvSpPr>
        <p:spPr>
          <a:xfrm>
            <a:off x="9944795" y="2554260"/>
            <a:ext cx="1567683"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Reinforcement Learning</a:t>
            </a:r>
          </a:p>
        </p:txBody>
      </p:sp>
      <p:sp>
        <p:nvSpPr>
          <p:cNvPr id="8" name="Rounded Rectangle 7">
            <a:extLst>
              <a:ext uri="{FF2B5EF4-FFF2-40B4-BE49-F238E27FC236}">
                <a16:creationId xmlns:a16="http://schemas.microsoft.com/office/drawing/2014/main" id="{4215949A-79D2-2F67-BB27-152C95496ADA}"/>
              </a:ext>
            </a:extLst>
          </p:cNvPr>
          <p:cNvSpPr/>
          <p:nvPr/>
        </p:nvSpPr>
        <p:spPr>
          <a:xfrm>
            <a:off x="6209298" y="2554260"/>
            <a:ext cx="1425165" cy="3800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Supervised Learning</a:t>
            </a:r>
          </a:p>
        </p:txBody>
      </p:sp>
      <p:sp>
        <p:nvSpPr>
          <p:cNvPr id="9" name="Rounded Rectangle 8">
            <a:extLst>
              <a:ext uri="{FF2B5EF4-FFF2-40B4-BE49-F238E27FC236}">
                <a16:creationId xmlns:a16="http://schemas.microsoft.com/office/drawing/2014/main" id="{35B0547B-0812-8C20-F990-27EB4C06652C}"/>
              </a:ext>
            </a:extLst>
          </p:cNvPr>
          <p:cNvSpPr/>
          <p:nvPr/>
        </p:nvSpPr>
        <p:spPr>
          <a:xfrm>
            <a:off x="6010111" y="3401538"/>
            <a:ext cx="1295605" cy="3800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00"/>
                </a:solidFill>
              </a:rPr>
              <a:t>Classification</a:t>
            </a:r>
          </a:p>
        </p:txBody>
      </p:sp>
      <p:sp>
        <p:nvSpPr>
          <p:cNvPr id="10" name="Rounded Rectangle 9">
            <a:extLst>
              <a:ext uri="{FF2B5EF4-FFF2-40B4-BE49-F238E27FC236}">
                <a16:creationId xmlns:a16="http://schemas.microsoft.com/office/drawing/2014/main" id="{48D52226-8DAB-7F4A-731A-70E86822F0E9}"/>
              </a:ext>
            </a:extLst>
          </p:cNvPr>
          <p:cNvSpPr/>
          <p:nvPr/>
        </p:nvSpPr>
        <p:spPr>
          <a:xfrm>
            <a:off x="7464873" y="3401538"/>
            <a:ext cx="1295605"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Regression</a:t>
            </a:r>
          </a:p>
        </p:txBody>
      </p:sp>
      <p:sp>
        <p:nvSpPr>
          <p:cNvPr id="11" name="Rounded Rectangle 10">
            <a:extLst>
              <a:ext uri="{FF2B5EF4-FFF2-40B4-BE49-F238E27FC236}">
                <a16:creationId xmlns:a16="http://schemas.microsoft.com/office/drawing/2014/main" id="{13775B31-2238-D245-6100-46CA1807628A}"/>
              </a:ext>
            </a:extLst>
          </p:cNvPr>
          <p:cNvSpPr/>
          <p:nvPr/>
        </p:nvSpPr>
        <p:spPr>
          <a:xfrm>
            <a:off x="8932862" y="3401538"/>
            <a:ext cx="1295605"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Clustering</a:t>
            </a:r>
          </a:p>
        </p:txBody>
      </p:sp>
      <p:sp>
        <p:nvSpPr>
          <p:cNvPr id="12" name="Rounded Rectangle 11">
            <a:extLst>
              <a:ext uri="{FF2B5EF4-FFF2-40B4-BE49-F238E27FC236}">
                <a16:creationId xmlns:a16="http://schemas.microsoft.com/office/drawing/2014/main" id="{3C0C4C33-D5E9-EA18-45CF-E28BAA18DF66}"/>
              </a:ext>
            </a:extLst>
          </p:cNvPr>
          <p:cNvSpPr/>
          <p:nvPr/>
        </p:nvSpPr>
        <p:spPr>
          <a:xfrm>
            <a:off x="10374415" y="3401538"/>
            <a:ext cx="1295605" cy="380044"/>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Decision Making</a:t>
            </a:r>
          </a:p>
        </p:txBody>
      </p:sp>
      <p:sp>
        <p:nvSpPr>
          <p:cNvPr id="13" name="Rounded Rectangle 12">
            <a:extLst>
              <a:ext uri="{FF2B5EF4-FFF2-40B4-BE49-F238E27FC236}">
                <a16:creationId xmlns:a16="http://schemas.microsoft.com/office/drawing/2014/main" id="{47DF5D64-D0E6-5365-E1C3-2E7FC7B7CD16}"/>
              </a:ext>
            </a:extLst>
          </p:cNvPr>
          <p:cNvSpPr/>
          <p:nvPr/>
        </p:nvSpPr>
        <p:spPr>
          <a:xfrm>
            <a:off x="6010110" y="4160507"/>
            <a:ext cx="1295605" cy="15102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en-US" sz="900" dirty="0">
                <a:solidFill>
                  <a:srgbClr val="FFFF00"/>
                </a:solidFill>
              </a:rPr>
              <a:t>Logistic Regression</a:t>
            </a:r>
          </a:p>
          <a:p>
            <a:pPr marL="171450" indent="-171450">
              <a:buFont typeface="Arial" panose="020B0604020202020204" pitchFamily="34" charset="0"/>
              <a:buChar char="•"/>
            </a:pPr>
            <a:r>
              <a:rPr lang="en-US" sz="900" dirty="0">
                <a:solidFill>
                  <a:srgbClr val="FFFF00"/>
                </a:solidFill>
              </a:rPr>
              <a:t>K-Nearest Neighbor</a:t>
            </a:r>
          </a:p>
          <a:p>
            <a:pPr marL="171450" indent="-171450">
              <a:buFont typeface="Arial" panose="020B0604020202020204" pitchFamily="34" charset="0"/>
              <a:buChar char="•"/>
            </a:pPr>
            <a:r>
              <a:rPr lang="en-US" sz="900" dirty="0">
                <a:solidFill>
                  <a:srgbClr val="FFFF00"/>
                </a:solidFill>
              </a:rPr>
              <a:t>Support Vector Machine</a:t>
            </a:r>
          </a:p>
          <a:p>
            <a:pPr marL="171450" indent="-171450">
              <a:buFont typeface="Arial" panose="020B0604020202020204" pitchFamily="34" charset="0"/>
              <a:buChar char="•"/>
            </a:pPr>
            <a:r>
              <a:rPr lang="en-US" sz="900" dirty="0">
                <a:solidFill>
                  <a:srgbClr val="FFFF00"/>
                </a:solidFill>
              </a:rPr>
              <a:t>Decision Tree</a:t>
            </a:r>
          </a:p>
          <a:p>
            <a:pPr marL="171450" indent="-171450">
              <a:buFont typeface="Arial" panose="020B0604020202020204" pitchFamily="34" charset="0"/>
              <a:buChar char="•"/>
            </a:pPr>
            <a:r>
              <a:rPr lang="en-US" sz="900" dirty="0">
                <a:solidFill>
                  <a:srgbClr val="FFFF00"/>
                </a:solidFill>
              </a:rPr>
              <a:t>Random Forest</a:t>
            </a:r>
          </a:p>
          <a:p>
            <a:pPr marL="171450" indent="-171450">
              <a:buFont typeface="Arial" panose="020B0604020202020204" pitchFamily="34" charset="0"/>
              <a:buChar char="•"/>
            </a:pPr>
            <a:r>
              <a:rPr lang="en-US" sz="900" dirty="0">
                <a:solidFill>
                  <a:srgbClr val="FFFF00"/>
                </a:solidFill>
              </a:rPr>
              <a:t>XGBoost</a:t>
            </a:r>
          </a:p>
        </p:txBody>
      </p:sp>
      <p:sp>
        <p:nvSpPr>
          <p:cNvPr id="14" name="Rounded Rectangle 13">
            <a:extLst>
              <a:ext uri="{FF2B5EF4-FFF2-40B4-BE49-F238E27FC236}">
                <a16:creationId xmlns:a16="http://schemas.microsoft.com/office/drawing/2014/main" id="{31971A51-76B2-E02D-5F7F-B028A0DA9C45}"/>
              </a:ext>
            </a:extLst>
          </p:cNvPr>
          <p:cNvSpPr/>
          <p:nvPr/>
        </p:nvSpPr>
        <p:spPr>
          <a:xfrm>
            <a:off x="7464873" y="4160506"/>
            <a:ext cx="1295605" cy="1510219"/>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en-US" sz="900" dirty="0"/>
              <a:t>Linear Regression</a:t>
            </a:r>
          </a:p>
          <a:p>
            <a:pPr marL="180975" indent="-171450">
              <a:buFont typeface="Arial" panose="020B0604020202020204" pitchFamily="34" charset="0"/>
              <a:buChar char="•"/>
            </a:pPr>
            <a:r>
              <a:rPr lang="en-US" sz="900" dirty="0"/>
              <a:t>Neural Network Regression</a:t>
            </a:r>
          </a:p>
          <a:p>
            <a:pPr marL="171450" indent="-171450">
              <a:buFont typeface="Arial" panose="020B0604020202020204" pitchFamily="34" charset="0"/>
              <a:buChar char="•"/>
            </a:pPr>
            <a:r>
              <a:rPr lang="en-US" sz="900" dirty="0"/>
              <a:t>Support Vector Regression</a:t>
            </a:r>
          </a:p>
          <a:p>
            <a:pPr marL="171450" indent="-171450">
              <a:buFont typeface="Arial" panose="020B0604020202020204" pitchFamily="34" charset="0"/>
              <a:buChar char="•"/>
            </a:pPr>
            <a:r>
              <a:rPr lang="en-US" sz="900" dirty="0"/>
              <a:t>Decision Tree Regression</a:t>
            </a:r>
          </a:p>
          <a:p>
            <a:pPr marL="171450" indent="-171450">
              <a:buFont typeface="Arial" panose="020B0604020202020204" pitchFamily="34" charset="0"/>
              <a:buChar char="•"/>
            </a:pPr>
            <a:r>
              <a:rPr lang="en-US" sz="900" dirty="0"/>
              <a:t>Lasso Regression</a:t>
            </a:r>
          </a:p>
          <a:p>
            <a:pPr marL="171450" indent="-171450">
              <a:buFont typeface="Arial" panose="020B0604020202020204" pitchFamily="34" charset="0"/>
              <a:buChar char="•"/>
            </a:pPr>
            <a:r>
              <a:rPr lang="en-US" sz="900" dirty="0"/>
              <a:t>Ridge Regression</a:t>
            </a:r>
          </a:p>
        </p:txBody>
      </p:sp>
      <p:sp>
        <p:nvSpPr>
          <p:cNvPr id="15" name="Rounded Rectangle 14">
            <a:extLst>
              <a:ext uri="{FF2B5EF4-FFF2-40B4-BE49-F238E27FC236}">
                <a16:creationId xmlns:a16="http://schemas.microsoft.com/office/drawing/2014/main" id="{1B443C33-93B9-28CD-475C-A4BABC2890E0}"/>
              </a:ext>
            </a:extLst>
          </p:cNvPr>
          <p:cNvSpPr/>
          <p:nvPr/>
        </p:nvSpPr>
        <p:spPr>
          <a:xfrm>
            <a:off x="8932862" y="4160505"/>
            <a:ext cx="1295605" cy="1510219"/>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en-US" sz="900" dirty="0"/>
              <a:t>K-Means Clustering</a:t>
            </a:r>
          </a:p>
          <a:p>
            <a:pPr marL="171450" indent="-171450">
              <a:buFont typeface="Arial" panose="020B0604020202020204" pitchFamily="34" charset="0"/>
              <a:buChar char="•"/>
            </a:pPr>
            <a:r>
              <a:rPr lang="en-US" sz="900" dirty="0"/>
              <a:t>Mean-shift Clustering</a:t>
            </a:r>
          </a:p>
          <a:p>
            <a:pPr marL="171450" indent="-171450">
              <a:buFont typeface="Arial" panose="020B0604020202020204" pitchFamily="34" charset="0"/>
              <a:buChar char="•"/>
            </a:pPr>
            <a:r>
              <a:rPr lang="en-US" sz="900" dirty="0"/>
              <a:t>DBSCAN Clustering</a:t>
            </a:r>
          </a:p>
          <a:p>
            <a:pPr marL="171450" indent="-171450">
              <a:buFont typeface="Arial" panose="020B0604020202020204" pitchFamily="34" charset="0"/>
              <a:buChar char="•"/>
            </a:pPr>
            <a:r>
              <a:rPr lang="en-US" sz="900" dirty="0"/>
              <a:t>Agglomerative Hierarchical Clustering</a:t>
            </a:r>
          </a:p>
          <a:p>
            <a:pPr marL="171450" indent="-171450">
              <a:buFont typeface="Arial" panose="020B0604020202020204" pitchFamily="34" charset="0"/>
              <a:buChar char="•"/>
            </a:pPr>
            <a:r>
              <a:rPr lang="en-US" sz="900" dirty="0"/>
              <a:t>Gaussian Mixture</a:t>
            </a:r>
          </a:p>
        </p:txBody>
      </p:sp>
      <p:sp>
        <p:nvSpPr>
          <p:cNvPr id="16" name="Rounded Rectangle 15">
            <a:extLst>
              <a:ext uri="{FF2B5EF4-FFF2-40B4-BE49-F238E27FC236}">
                <a16:creationId xmlns:a16="http://schemas.microsoft.com/office/drawing/2014/main" id="{5FE7CB85-E6DB-4326-A41F-E1CC27C3D5D6}"/>
              </a:ext>
            </a:extLst>
          </p:cNvPr>
          <p:cNvSpPr/>
          <p:nvPr/>
        </p:nvSpPr>
        <p:spPr>
          <a:xfrm>
            <a:off x="10374414" y="4160504"/>
            <a:ext cx="1295605" cy="1510219"/>
          </a:xfrm>
          <a:prstGeom prst="roundRect">
            <a:avLst/>
          </a:prstGeom>
          <a:solidFill>
            <a:srgbClr val="5088BD"/>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en-US" sz="900" dirty="0"/>
              <a:t>Q-Learning</a:t>
            </a:r>
          </a:p>
          <a:p>
            <a:pPr marL="171450" indent="-171450">
              <a:buFont typeface="Arial" panose="020B0604020202020204" pitchFamily="34" charset="0"/>
              <a:buChar char="•"/>
            </a:pPr>
            <a:r>
              <a:rPr lang="en-US" sz="900" dirty="0"/>
              <a:t>R Learning</a:t>
            </a:r>
          </a:p>
          <a:p>
            <a:pPr marL="171450" indent="-171450">
              <a:buFont typeface="Arial" panose="020B0604020202020204" pitchFamily="34" charset="0"/>
              <a:buChar char="•"/>
            </a:pPr>
            <a:r>
              <a:rPr lang="en-US" sz="900" dirty="0"/>
              <a:t>TD Learning</a:t>
            </a:r>
          </a:p>
        </p:txBody>
      </p:sp>
      <p:cxnSp>
        <p:nvCxnSpPr>
          <p:cNvPr id="18" name="Straight Arrow Connector 17">
            <a:extLst>
              <a:ext uri="{FF2B5EF4-FFF2-40B4-BE49-F238E27FC236}">
                <a16:creationId xmlns:a16="http://schemas.microsoft.com/office/drawing/2014/main" id="{FE879559-311D-0D14-BA67-C52104BAFEEB}"/>
              </a:ext>
            </a:extLst>
          </p:cNvPr>
          <p:cNvCxnSpPr>
            <a:cxnSpLocks/>
            <a:endCxn id="6" idx="0"/>
          </p:cNvCxnSpPr>
          <p:nvPr/>
        </p:nvCxnSpPr>
        <p:spPr>
          <a:xfrm flipH="1">
            <a:off x="8825258" y="2094828"/>
            <a:ext cx="1" cy="45943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ED1C557-FFD2-CE43-0296-2BB0109E8622}"/>
              </a:ext>
            </a:extLst>
          </p:cNvPr>
          <p:cNvCxnSpPr>
            <a:endCxn id="8" idx="0"/>
          </p:cNvCxnSpPr>
          <p:nvPr/>
        </p:nvCxnSpPr>
        <p:spPr>
          <a:xfrm rot="10800000" flipV="1">
            <a:off x="6921882" y="2326532"/>
            <a:ext cx="1903381" cy="22772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A88968FF-7B53-62E9-B669-A801FA405951}"/>
              </a:ext>
            </a:extLst>
          </p:cNvPr>
          <p:cNvCxnSpPr>
            <a:endCxn id="7" idx="0"/>
          </p:cNvCxnSpPr>
          <p:nvPr/>
        </p:nvCxnSpPr>
        <p:spPr>
          <a:xfrm>
            <a:off x="8825258" y="2326539"/>
            <a:ext cx="1903379" cy="22772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67EA8E87-8FE3-840E-A6F7-748234A1F6C9}"/>
              </a:ext>
            </a:extLst>
          </p:cNvPr>
          <p:cNvCxnSpPr>
            <a:stCxn id="8" idx="2"/>
            <a:endCxn id="9" idx="0"/>
          </p:cNvCxnSpPr>
          <p:nvPr/>
        </p:nvCxnSpPr>
        <p:spPr>
          <a:xfrm rot="5400000">
            <a:off x="6556281" y="3035938"/>
            <a:ext cx="467234" cy="26396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B445024E-2043-C5C3-5291-D1D2E9765B0C}"/>
              </a:ext>
            </a:extLst>
          </p:cNvPr>
          <p:cNvCxnSpPr>
            <a:stCxn id="8" idx="2"/>
            <a:endCxn id="10" idx="0"/>
          </p:cNvCxnSpPr>
          <p:nvPr/>
        </p:nvCxnSpPr>
        <p:spPr>
          <a:xfrm rot="16200000" flipH="1">
            <a:off x="7283661" y="2572523"/>
            <a:ext cx="467234" cy="1190795"/>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E965B82-4492-1388-0A70-38B71DCE7382}"/>
              </a:ext>
            </a:extLst>
          </p:cNvPr>
          <p:cNvCxnSpPr>
            <a:stCxn id="6" idx="2"/>
            <a:endCxn id="11" idx="0"/>
          </p:cNvCxnSpPr>
          <p:nvPr/>
        </p:nvCxnSpPr>
        <p:spPr>
          <a:xfrm rot="16200000" flipH="1">
            <a:off x="8969344" y="2790217"/>
            <a:ext cx="467234" cy="75540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DEA1CC9-F6EA-47D3-C1D6-ABB9063A83AF}"/>
              </a:ext>
            </a:extLst>
          </p:cNvPr>
          <p:cNvCxnSpPr>
            <a:stCxn id="7" idx="2"/>
            <a:endCxn id="12" idx="0"/>
          </p:cNvCxnSpPr>
          <p:nvPr/>
        </p:nvCxnSpPr>
        <p:spPr>
          <a:xfrm rot="16200000" flipH="1">
            <a:off x="10641810" y="3021130"/>
            <a:ext cx="467234" cy="29358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D37E30F-FDD6-F435-10C8-C352E3C89902}"/>
              </a:ext>
            </a:extLst>
          </p:cNvPr>
          <p:cNvCxnSpPr>
            <a:stCxn id="9" idx="2"/>
            <a:endCxn id="13" idx="0"/>
          </p:cNvCxnSpPr>
          <p:nvPr/>
        </p:nvCxnSpPr>
        <p:spPr>
          <a:xfrm flipH="1">
            <a:off x="6657913" y="3781582"/>
            <a:ext cx="1" cy="3789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D34C535-5E15-DBA2-63D1-DBBCD8AE411C}"/>
              </a:ext>
            </a:extLst>
          </p:cNvPr>
          <p:cNvCxnSpPr>
            <a:stCxn id="10" idx="2"/>
            <a:endCxn id="14" idx="0"/>
          </p:cNvCxnSpPr>
          <p:nvPr/>
        </p:nvCxnSpPr>
        <p:spPr>
          <a:xfrm>
            <a:off x="8112676" y="3781582"/>
            <a:ext cx="0" cy="37892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5523FCE-2599-0CD1-B2F9-B74FF38DCC13}"/>
              </a:ext>
            </a:extLst>
          </p:cNvPr>
          <p:cNvCxnSpPr>
            <a:stCxn id="11" idx="2"/>
            <a:endCxn id="15" idx="0"/>
          </p:cNvCxnSpPr>
          <p:nvPr/>
        </p:nvCxnSpPr>
        <p:spPr>
          <a:xfrm>
            <a:off x="9580665" y="3781582"/>
            <a:ext cx="0" cy="37892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859403D-ABD6-1DA9-4387-D0C896F26119}"/>
              </a:ext>
            </a:extLst>
          </p:cNvPr>
          <p:cNvCxnSpPr>
            <a:stCxn id="12" idx="2"/>
            <a:endCxn id="16" idx="0"/>
          </p:cNvCxnSpPr>
          <p:nvPr/>
        </p:nvCxnSpPr>
        <p:spPr>
          <a:xfrm flipH="1">
            <a:off x="11022217" y="3781582"/>
            <a:ext cx="1" cy="3789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6010E7EA-954F-5975-5397-F581C0AA9C1E}"/>
              </a:ext>
            </a:extLst>
          </p:cNvPr>
          <p:cNvSpPr>
            <a:spLocks noGrp="1"/>
          </p:cNvSpPr>
          <p:nvPr>
            <p:ph idx="1"/>
          </p:nvPr>
        </p:nvSpPr>
        <p:spPr>
          <a:xfrm>
            <a:off x="123883" y="1005725"/>
            <a:ext cx="5422346" cy="5669395"/>
          </a:xfrm>
        </p:spPr>
        <p:txBody>
          <a:bodyPr/>
          <a:lstStyle/>
          <a:p>
            <a:pPr marL="0" indent="0">
              <a:buNone/>
            </a:pPr>
            <a:r>
              <a:rPr lang="en-US" sz="1400" b="1" dirty="0"/>
              <a:t>AS WE HAVE SEEN EARLIER…</a:t>
            </a:r>
          </a:p>
          <a:p>
            <a:pPr marL="0" indent="0">
              <a:buNone/>
            </a:pPr>
            <a:endParaRPr lang="en-US" sz="1400" b="1" dirty="0"/>
          </a:p>
          <a:p>
            <a:pPr marL="0" indent="0">
              <a:buNone/>
            </a:pPr>
            <a:r>
              <a:rPr lang="en-US" sz="1400" b="1" dirty="0"/>
              <a:t>Key Factor To Decide Between </a:t>
            </a:r>
            <a:r>
              <a:rPr lang="en-US" sz="1400" b="1" dirty="0">
                <a:solidFill>
                  <a:srgbClr val="062D7B"/>
                </a:solidFill>
              </a:rPr>
              <a:t>Supervised</a:t>
            </a:r>
            <a:r>
              <a:rPr lang="en-US" sz="1400" b="1" dirty="0"/>
              <a:t> and </a:t>
            </a:r>
            <a:r>
              <a:rPr lang="en-US" sz="1400" b="1" dirty="0">
                <a:solidFill>
                  <a:srgbClr val="062D7B"/>
                </a:solidFill>
              </a:rPr>
              <a:t>Unsupervised</a:t>
            </a:r>
            <a:r>
              <a:rPr lang="en-US" sz="1400" b="1" dirty="0"/>
              <a:t> Learning:</a:t>
            </a:r>
          </a:p>
          <a:p>
            <a:pPr marL="0" indent="0">
              <a:buNone/>
            </a:pPr>
            <a:endParaRPr lang="en-US" sz="1200" dirty="0"/>
          </a:p>
          <a:p>
            <a:r>
              <a:rPr lang="en-US" sz="1400" dirty="0">
                <a:solidFill>
                  <a:srgbClr val="062D7B"/>
                </a:solidFill>
              </a:rPr>
              <a:t>We have chosen Supervised Learning in this scenario as we have a labeled dataset and aim to make predictions.</a:t>
            </a:r>
          </a:p>
          <a:p>
            <a:r>
              <a:rPr lang="en-US" sz="1400" dirty="0">
                <a:solidFill>
                  <a:schemeClr val="tx1"/>
                </a:solidFill>
              </a:rPr>
              <a:t>Supervised Learning </a:t>
            </a:r>
            <a:r>
              <a:rPr lang="en-US" sz="1400" dirty="0"/>
              <a:t>is ideal for tasks like employee churn prediction, where our goal is to classify categories or predict continuous values based on past data.</a:t>
            </a:r>
          </a:p>
          <a:p>
            <a:endParaRPr lang="en-US" sz="1400" dirty="0"/>
          </a:p>
          <a:p>
            <a:pPr marL="0" indent="0">
              <a:buNone/>
            </a:pPr>
            <a:r>
              <a:rPr lang="en-US" sz="1400" b="1" dirty="0"/>
              <a:t>Key factor to deciding between </a:t>
            </a:r>
            <a:r>
              <a:rPr lang="en-US" sz="1400" b="1" dirty="0">
                <a:solidFill>
                  <a:srgbClr val="062D7B"/>
                </a:solidFill>
              </a:rPr>
              <a:t>Classification</a:t>
            </a:r>
            <a:r>
              <a:rPr lang="en-US" sz="1400" b="1" dirty="0"/>
              <a:t> and </a:t>
            </a:r>
            <a:r>
              <a:rPr lang="en-US" sz="1400" b="1" dirty="0">
                <a:solidFill>
                  <a:srgbClr val="062D7B"/>
                </a:solidFill>
              </a:rPr>
              <a:t>Regression</a:t>
            </a:r>
            <a:r>
              <a:rPr lang="en-US" sz="1400" b="1" dirty="0"/>
              <a:t> lies in target variable:</a:t>
            </a:r>
          </a:p>
          <a:p>
            <a:pPr marL="0" indent="0">
              <a:buNone/>
            </a:pPr>
            <a:endParaRPr lang="en-US" sz="1400" dirty="0"/>
          </a:p>
          <a:p>
            <a:pPr>
              <a:buFont typeface="Arial" panose="020B0604020202020204" pitchFamily="34" charset="0"/>
              <a:buChar char="•"/>
            </a:pPr>
            <a:r>
              <a:rPr lang="en-US" sz="1400" dirty="0">
                <a:solidFill>
                  <a:srgbClr val="062D7B"/>
                </a:solidFill>
              </a:rPr>
              <a:t>Classification: Classification model is used when target variable is discrete and falls into distinct categories. These categories can be binary (like Attrition Yes/No) or have multiple classes (e.g., classifying handwritten digits into 0-9).</a:t>
            </a:r>
          </a:p>
          <a:p>
            <a:pPr>
              <a:buFont typeface="Arial" panose="020B0604020202020204" pitchFamily="34" charset="0"/>
              <a:buChar char="•"/>
            </a:pPr>
            <a:endParaRPr lang="en-US" sz="1400" dirty="0"/>
          </a:p>
          <a:p>
            <a:pPr>
              <a:buFont typeface="Arial" panose="020B0604020202020204" pitchFamily="34" charset="0"/>
              <a:buChar char="•"/>
            </a:pPr>
            <a:r>
              <a:rPr lang="en-US" sz="1400" b="1" dirty="0"/>
              <a:t>Regression:</a:t>
            </a:r>
            <a:r>
              <a:rPr lang="en-US" sz="1400" dirty="0"/>
              <a:t> Regression model is used when target variable is </a:t>
            </a:r>
            <a:r>
              <a:rPr lang="en-US" sz="1400" dirty="0">
                <a:solidFill>
                  <a:schemeClr val="tx1"/>
                </a:solidFill>
              </a:rPr>
              <a:t>continuous</a:t>
            </a:r>
            <a:r>
              <a:rPr lang="en-US" sz="1400" dirty="0"/>
              <a:t>. This means it can take on any numerical value within a range. Common examples include predicting house prices, weather forecasts (temperature), or customer lifetime value.</a:t>
            </a:r>
          </a:p>
          <a:p>
            <a:pPr>
              <a:buFont typeface="Arial" panose="020B0604020202020204" pitchFamily="34" charset="0"/>
              <a:buChar char="•"/>
            </a:pPr>
            <a:endParaRPr lang="en-US" sz="1400" dirty="0"/>
          </a:p>
          <a:p>
            <a:endParaRPr lang="en-US" sz="1400" dirty="0"/>
          </a:p>
        </p:txBody>
      </p:sp>
      <p:sp>
        <p:nvSpPr>
          <p:cNvPr id="1038" name="Rounded Rectangle 1037">
            <a:extLst>
              <a:ext uri="{FF2B5EF4-FFF2-40B4-BE49-F238E27FC236}">
                <a16:creationId xmlns:a16="http://schemas.microsoft.com/office/drawing/2014/main" id="{783706CC-3CFF-84AF-A7AE-8D6946D8752C}"/>
              </a:ext>
            </a:extLst>
          </p:cNvPr>
          <p:cNvSpPr/>
          <p:nvPr/>
        </p:nvSpPr>
        <p:spPr>
          <a:xfrm>
            <a:off x="5830203" y="3314348"/>
            <a:ext cx="1550451" cy="2523762"/>
          </a:xfrm>
          <a:prstGeom prst="round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035" descr="A yellow and white badge with red ribbons&#10;&#10;Description automatically generated">
            <a:extLst>
              <a:ext uri="{FF2B5EF4-FFF2-40B4-BE49-F238E27FC236}">
                <a16:creationId xmlns:a16="http://schemas.microsoft.com/office/drawing/2014/main" id="{9670ECD3-032A-90B6-2639-9507822BD52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31463" y="3116299"/>
            <a:ext cx="444560" cy="568944"/>
          </a:xfrm>
          <a:prstGeom prst="rect">
            <a:avLst/>
          </a:prstGeom>
        </p:spPr>
      </p:pic>
      <p:pic>
        <p:nvPicPr>
          <p:cNvPr id="3" name="Picture 2">
            <a:extLst>
              <a:ext uri="{FF2B5EF4-FFF2-40B4-BE49-F238E27FC236}">
                <a16:creationId xmlns:a16="http://schemas.microsoft.com/office/drawing/2014/main" id="{599F42DE-6B7C-1FBE-D3A9-516FC172CDEB}"/>
              </a:ext>
            </a:extLst>
          </p:cNvPr>
          <p:cNvPicPr>
            <a:picLocks noChangeAspect="1"/>
          </p:cNvPicPr>
          <p:nvPr/>
        </p:nvPicPr>
        <p:blipFill>
          <a:blip r:embed="rId3"/>
          <a:stretch>
            <a:fillRect/>
          </a:stretch>
        </p:blipFill>
        <p:spPr>
          <a:xfrm>
            <a:off x="8348600" y="1290194"/>
            <a:ext cx="953314" cy="870015"/>
          </a:xfrm>
          <a:prstGeom prst="rect">
            <a:avLst/>
          </a:prstGeom>
        </p:spPr>
      </p:pic>
    </p:spTree>
    <p:extLst>
      <p:ext uri="{BB962C8B-B14F-4D97-AF65-F5344CB8AC3E}">
        <p14:creationId xmlns:p14="http://schemas.microsoft.com/office/powerpoint/2010/main" val="2840879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E2A2-F0D6-6314-0CF2-237B31F12115}"/>
              </a:ext>
            </a:extLst>
          </p:cNvPr>
          <p:cNvSpPr>
            <a:spLocks noGrp="1"/>
          </p:cNvSpPr>
          <p:nvPr>
            <p:ph type="title"/>
          </p:nvPr>
        </p:nvSpPr>
        <p:spPr/>
        <p:txBody>
          <a:bodyPr/>
          <a:lstStyle/>
          <a:p>
            <a:r>
              <a:rPr lang="en-US" dirty="0"/>
              <a:t>Data Splitting (Train + Test &amp; Validate)</a:t>
            </a:r>
          </a:p>
        </p:txBody>
      </p:sp>
      <p:sp>
        <p:nvSpPr>
          <p:cNvPr id="9" name="TextBox 8">
            <a:extLst>
              <a:ext uri="{FF2B5EF4-FFF2-40B4-BE49-F238E27FC236}">
                <a16:creationId xmlns:a16="http://schemas.microsoft.com/office/drawing/2014/main" id="{C407A266-F48E-FFAC-824F-3B94C16D4343}"/>
              </a:ext>
            </a:extLst>
          </p:cNvPr>
          <p:cNvSpPr txBox="1"/>
          <p:nvPr/>
        </p:nvSpPr>
        <p:spPr>
          <a:xfrm>
            <a:off x="6618440" y="2730114"/>
            <a:ext cx="1033617" cy="276999"/>
          </a:xfrm>
          <a:prstGeom prst="rect">
            <a:avLst/>
          </a:prstGeom>
          <a:noFill/>
        </p:spPr>
        <p:txBody>
          <a:bodyPr wrap="none" rtlCol="0">
            <a:spAutoFit/>
          </a:bodyPr>
          <a:lstStyle/>
          <a:p>
            <a:pPr algn="r"/>
            <a:r>
              <a:rPr lang="en-US" sz="1200" b="1" dirty="0">
                <a:latin typeface="+mn-lt"/>
              </a:rPr>
              <a:t>Train + Test</a:t>
            </a:r>
          </a:p>
        </p:txBody>
      </p:sp>
      <p:sp>
        <p:nvSpPr>
          <p:cNvPr id="10" name="TextBox 9">
            <a:extLst>
              <a:ext uri="{FF2B5EF4-FFF2-40B4-BE49-F238E27FC236}">
                <a16:creationId xmlns:a16="http://schemas.microsoft.com/office/drawing/2014/main" id="{7F9C1768-48D1-0802-0AD3-4C571C007309}"/>
              </a:ext>
            </a:extLst>
          </p:cNvPr>
          <p:cNvSpPr txBox="1"/>
          <p:nvPr/>
        </p:nvSpPr>
        <p:spPr>
          <a:xfrm>
            <a:off x="6861024" y="3782164"/>
            <a:ext cx="766107" cy="276999"/>
          </a:xfrm>
          <a:prstGeom prst="rect">
            <a:avLst/>
          </a:prstGeom>
          <a:noFill/>
        </p:spPr>
        <p:txBody>
          <a:bodyPr wrap="none" rtlCol="0">
            <a:spAutoFit/>
          </a:bodyPr>
          <a:lstStyle/>
          <a:p>
            <a:pPr algn="r"/>
            <a:r>
              <a:rPr lang="en-US" sz="1200" b="1" dirty="0">
                <a:latin typeface="+mn-lt"/>
              </a:rPr>
              <a:t>Validate</a:t>
            </a:r>
          </a:p>
        </p:txBody>
      </p:sp>
      <p:sp>
        <p:nvSpPr>
          <p:cNvPr id="11" name="TextBox 10">
            <a:extLst>
              <a:ext uri="{FF2B5EF4-FFF2-40B4-BE49-F238E27FC236}">
                <a16:creationId xmlns:a16="http://schemas.microsoft.com/office/drawing/2014/main" id="{B4B4882D-17E2-C102-6D01-1C7E9DEC8140}"/>
              </a:ext>
            </a:extLst>
          </p:cNvPr>
          <p:cNvSpPr txBox="1"/>
          <p:nvPr/>
        </p:nvSpPr>
        <p:spPr>
          <a:xfrm>
            <a:off x="8999508" y="1962095"/>
            <a:ext cx="865943" cy="276999"/>
          </a:xfrm>
          <a:prstGeom prst="rect">
            <a:avLst/>
          </a:prstGeom>
          <a:noFill/>
        </p:spPr>
        <p:txBody>
          <a:bodyPr wrap="none" rtlCol="0">
            <a:spAutoFit/>
          </a:bodyPr>
          <a:lstStyle/>
          <a:p>
            <a:pPr algn="ctr"/>
            <a:r>
              <a:rPr lang="en-US" sz="1200" b="1" dirty="0">
                <a:latin typeface="+mn-lt"/>
              </a:rPr>
              <a:t>Dataset 2</a:t>
            </a:r>
          </a:p>
        </p:txBody>
      </p:sp>
      <p:sp>
        <p:nvSpPr>
          <p:cNvPr id="12" name="TextBox 11">
            <a:extLst>
              <a:ext uri="{FF2B5EF4-FFF2-40B4-BE49-F238E27FC236}">
                <a16:creationId xmlns:a16="http://schemas.microsoft.com/office/drawing/2014/main" id="{E4859CDD-775A-0FE7-5ABC-9BDB3CD41D99}"/>
              </a:ext>
            </a:extLst>
          </p:cNvPr>
          <p:cNvSpPr txBox="1"/>
          <p:nvPr/>
        </p:nvSpPr>
        <p:spPr>
          <a:xfrm>
            <a:off x="7880386" y="1938876"/>
            <a:ext cx="865943" cy="276999"/>
          </a:xfrm>
          <a:prstGeom prst="rect">
            <a:avLst/>
          </a:prstGeom>
          <a:noFill/>
        </p:spPr>
        <p:txBody>
          <a:bodyPr wrap="none" rtlCol="0">
            <a:spAutoFit/>
          </a:bodyPr>
          <a:lstStyle/>
          <a:p>
            <a:pPr algn="ctr"/>
            <a:r>
              <a:rPr lang="en-US" sz="1200" b="1" dirty="0">
                <a:latin typeface="+mn-lt"/>
              </a:rPr>
              <a:t>Dataset 1</a:t>
            </a:r>
          </a:p>
        </p:txBody>
      </p:sp>
      <p:sp>
        <p:nvSpPr>
          <p:cNvPr id="13" name="TextBox 12">
            <a:extLst>
              <a:ext uri="{FF2B5EF4-FFF2-40B4-BE49-F238E27FC236}">
                <a16:creationId xmlns:a16="http://schemas.microsoft.com/office/drawing/2014/main" id="{BEA8610B-4E51-94D6-9B17-6D6394F0D2D8}"/>
              </a:ext>
            </a:extLst>
          </p:cNvPr>
          <p:cNvSpPr txBox="1"/>
          <p:nvPr/>
        </p:nvSpPr>
        <p:spPr>
          <a:xfrm>
            <a:off x="10123899" y="1938876"/>
            <a:ext cx="865943" cy="276999"/>
          </a:xfrm>
          <a:prstGeom prst="rect">
            <a:avLst/>
          </a:prstGeom>
          <a:noFill/>
        </p:spPr>
        <p:txBody>
          <a:bodyPr wrap="none" rtlCol="0">
            <a:spAutoFit/>
          </a:bodyPr>
          <a:lstStyle/>
          <a:p>
            <a:pPr algn="ctr"/>
            <a:r>
              <a:rPr lang="en-US" sz="1200" b="1" dirty="0">
                <a:latin typeface="+mn-lt"/>
              </a:rPr>
              <a:t>Dataset 3</a:t>
            </a:r>
          </a:p>
        </p:txBody>
      </p:sp>
      <p:sp>
        <p:nvSpPr>
          <p:cNvPr id="15" name="TextBox 14">
            <a:extLst>
              <a:ext uri="{FF2B5EF4-FFF2-40B4-BE49-F238E27FC236}">
                <a16:creationId xmlns:a16="http://schemas.microsoft.com/office/drawing/2014/main" id="{76C01731-8E22-383A-2929-6EF439D49857}"/>
              </a:ext>
            </a:extLst>
          </p:cNvPr>
          <p:cNvSpPr txBox="1"/>
          <p:nvPr/>
        </p:nvSpPr>
        <p:spPr>
          <a:xfrm>
            <a:off x="304800" y="1928209"/>
            <a:ext cx="5749171" cy="3659784"/>
          </a:xfrm>
          <a:prstGeom prst="rect">
            <a:avLst/>
          </a:prstGeom>
          <a:noFill/>
        </p:spPr>
        <p:txBody>
          <a:bodyPr wrap="square" rtlCol="0">
            <a:spAutoFit/>
          </a:bodyPr>
          <a:lstStyle/>
          <a:p>
            <a:pPr marL="285750" indent="-285750">
              <a:lnSpc>
                <a:spcPts val="1980"/>
              </a:lnSpc>
              <a:buFont typeface="Arial" panose="020B0604020202020204" pitchFamily="34" charset="0"/>
              <a:buChar char="•"/>
            </a:pPr>
            <a:r>
              <a:rPr lang="en-US" sz="1400" dirty="0">
                <a:latin typeface="+mn-lt"/>
              </a:rPr>
              <a:t>The data is prepared for training by separating features (without Attrition column) and the target variable (Attrition).</a:t>
            </a:r>
          </a:p>
          <a:p>
            <a:pPr marL="285750" indent="-285750">
              <a:lnSpc>
                <a:spcPts val="1980"/>
              </a:lnSpc>
              <a:buFont typeface="Arial" panose="020B0604020202020204" pitchFamily="34" charset="0"/>
              <a:buChar char="•"/>
            </a:pPr>
            <a:endParaRPr lang="en-US" sz="1400" dirty="0">
              <a:latin typeface="+mn-lt"/>
            </a:endParaRPr>
          </a:p>
          <a:p>
            <a:pPr marL="285750" indent="-285750">
              <a:lnSpc>
                <a:spcPts val="1980"/>
              </a:lnSpc>
              <a:buFont typeface="Arial" panose="020B0604020202020204" pitchFamily="34" charset="0"/>
              <a:buChar char="•"/>
            </a:pPr>
            <a:r>
              <a:rPr lang="en-US" sz="1400" dirty="0">
                <a:latin typeface="+mn-lt"/>
              </a:rPr>
              <a:t>The data is split into training and testing sets using a 70:30 ratio. </a:t>
            </a:r>
          </a:p>
          <a:p>
            <a:pPr marL="285750" indent="-285750">
              <a:lnSpc>
                <a:spcPts val="1980"/>
              </a:lnSpc>
              <a:buFont typeface="Arial" panose="020B0604020202020204" pitchFamily="34" charset="0"/>
              <a:buChar char="•"/>
            </a:pPr>
            <a:endParaRPr lang="en-US" sz="1400" dirty="0">
              <a:latin typeface="+mn-lt"/>
            </a:endParaRPr>
          </a:p>
          <a:p>
            <a:pPr marL="285750" indent="-285750">
              <a:lnSpc>
                <a:spcPts val="1980"/>
              </a:lnSpc>
              <a:buFont typeface="Arial" panose="020B0604020202020204" pitchFamily="34" charset="0"/>
              <a:buChar char="•"/>
            </a:pPr>
            <a:r>
              <a:rPr lang="en-US" sz="1400" dirty="0">
                <a:latin typeface="+mn-lt"/>
              </a:rPr>
              <a:t>The training set is used to train the machine learning model, and the testing set is used to evaluate its performance on unseen data.</a:t>
            </a:r>
          </a:p>
          <a:p>
            <a:pPr marL="285750" indent="-285750">
              <a:lnSpc>
                <a:spcPts val="1980"/>
              </a:lnSpc>
              <a:buFont typeface="Arial" panose="020B0604020202020204" pitchFamily="34" charset="0"/>
              <a:buChar char="•"/>
            </a:pPr>
            <a:endParaRPr lang="en-US" sz="1400" dirty="0">
              <a:latin typeface="+mn-lt"/>
            </a:endParaRPr>
          </a:p>
          <a:p>
            <a:pPr marL="285750" indent="-285750">
              <a:lnSpc>
                <a:spcPts val="1980"/>
              </a:lnSpc>
              <a:buFont typeface="Arial" panose="020B0604020202020204" pitchFamily="34" charset="0"/>
              <a:buChar char="•"/>
            </a:pPr>
            <a:r>
              <a:rPr lang="en-US" sz="1400" dirty="0">
                <a:latin typeface="+mn-lt"/>
              </a:rPr>
              <a:t>It creates a validation set, which can be used for hyperparameter tuning (finding the best settings for the model).</a:t>
            </a:r>
          </a:p>
          <a:p>
            <a:pPr marL="285750" indent="-285750">
              <a:lnSpc>
                <a:spcPts val="1980"/>
              </a:lnSpc>
              <a:buFont typeface="Arial" panose="020B0604020202020204" pitchFamily="34" charset="0"/>
              <a:buChar char="•"/>
            </a:pPr>
            <a:endParaRPr lang="en-US" sz="1400" dirty="0">
              <a:latin typeface="+mn-lt"/>
            </a:endParaRPr>
          </a:p>
          <a:p>
            <a:pPr marL="285750" indent="-285750">
              <a:lnSpc>
                <a:spcPts val="1980"/>
              </a:lnSpc>
              <a:buFont typeface="Arial" panose="020B0604020202020204" pitchFamily="34" charset="0"/>
              <a:buChar char="•"/>
            </a:pPr>
            <a:r>
              <a:rPr lang="en-US" sz="1400" dirty="0">
                <a:latin typeface="+mn-lt"/>
              </a:rPr>
              <a:t>By splitting the data into these sets, we ensured that the model is not simply memorizing the training data and can generalize well to unseen data.</a:t>
            </a:r>
          </a:p>
        </p:txBody>
      </p:sp>
      <p:pic>
        <p:nvPicPr>
          <p:cNvPr id="19460" name="Picture 4" descr="Google Sheets icons for free download | Freepik">
            <a:extLst>
              <a:ext uri="{FF2B5EF4-FFF2-40B4-BE49-F238E27FC236}">
                <a16:creationId xmlns:a16="http://schemas.microsoft.com/office/drawing/2014/main" id="{9BBE5167-C7E1-4A05-2E5D-2D5707EBDE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81802" y="2364585"/>
            <a:ext cx="1180785" cy="118078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Google Sheets icons for free download | Freepik">
            <a:extLst>
              <a:ext uri="{FF2B5EF4-FFF2-40B4-BE49-F238E27FC236}">
                <a16:creationId xmlns:a16="http://schemas.microsoft.com/office/drawing/2014/main" id="{776C4072-57FA-25D2-50CC-FEE6E48B91B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71278" y="2366420"/>
            <a:ext cx="1177114" cy="1177114"/>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Google Sheets icons for free download | Freepik">
            <a:extLst>
              <a:ext uri="{FF2B5EF4-FFF2-40B4-BE49-F238E27FC236}">
                <a16:creationId xmlns:a16="http://schemas.microsoft.com/office/drawing/2014/main" id="{6D9CEE02-D22E-A23D-1403-87B1DD68A7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00924" y="2366420"/>
            <a:ext cx="1177114" cy="11771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Google Sheets icons for free download | Freepik">
            <a:extLst>
              <a:ext uri="{FF2B5EF4-FFF2-40B4-BE49-F238E27FC236}">
                <a16:creationId xmlns:a16="http://schemas.microsoft.com/office/drawing/2014/main" id="{52F508FB-0D8E-9EA0-9F67-64156B1DF61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2442" y="3619849"/>
            <a:ext cx="806492" cy="806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Google Sheets icons for free download | Freepik">
            <a:extLst>
              <a:ext uri="{FF2B5EF4-FFF2-40B4-BE49-F238E27FC236}">
                <a16:creationId xmlns:a16="http://schemas.microsoft.com/office/drawing/2014/main" id="{CDF4CB43-0AB3-1067-87BB-E8A9F2064D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00924" y="3621103"/>
            <a:ext cx="803985" cy="80398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Google Sheets icons for free download | Freepik">
            <a:extLst>
              <a:ext uri="{FF2B5EF4-FFF2-40B4-BE49-F238E27FC236}">
                <a16:creationId xmlns:a16="http://schemas.microsoft.com/office/drawing/2014/main" id="{8E85644E-39D7-D860-8C96-1F4B0CE33D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25315" y="3621103"/>
            <a:ext cx="803985" cy="8039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E412F3A-B2CE-D652-1A3A-9676DFFDB4CB}"/>
              </a:ext>
            </a:extLst>
          </p:cNvPr>
          <p:cNvSpPr txBox="1"/>
          <p:nvPr/>
        </p:nvSpPr>
        <p:spPr>
          <a:xfrm>
            <a:off x="7851676" y="2411320"/>
            <a:ext cx="742511" cy="230832"/>
          </a:xfrm>
          <a:prstGeom prst="rect">
            <a:avLst/>
          </a:prstGeom>
          <a:noFill/>
        </p:spPr>
        <p:txBody>
          <a:bodyPr wrap="none" rtlCol="0">
            <a:spAutoFit/>
          </a:bodyPr>
          <a:lstStyle/>
          <a:p>
            <a:r>
              <a:rPr lang="en-US" sz="900" b="1" dirty="0">
                <a:latin typeface="+mn-lt"/>
              </a:rPr>
              <a:t>2102 rows</a:t>
            </a:r>
          </a:p>
        </p:txBody>
      </p:sp>
      <p:sp>
        <p:nvSpPr>
          <p:cNvPr id="22" name="TextBox 21">
            <a:extLst>
              <a:ext uri="{FF2B5EF4-FFF2-40B4-BE49-F238E27FC236}">
                <a16:creationId xmlns:a16="http://schemas.microsoft.com/office/drawing/2014/main" id="{EBC08692-7C3D-8B4D-C91E-55132D5FC406}"/>
              </a:ext>
            </a:extLst>
          </p:cNvPr>
          <p:cNvSpPr txBox="1"/>
          <p:nvPr/>
        </p:nvSpPr>
        <p:spPr>
          <a:xfrm>
            <a:off x="7836783" y="3632525"/>
            <a:ext cx="678391" cy="230832"/>
          </a:xfrm>
          <a:prstGeom prst="rect">
            <a:avLst/>
          </a:prstGeom>
          <a:noFill/>
        </p:spPr>
        <p:txBody>
          <a:bodyPr wrap="none" rtlCol="0">
            <a:spAutoFit/>
          </a:bodyPr>
          <a:lstStyle/>
          <a:p>
            <a:r>
              <a:rPr lang="en-US" sz="900" b="1" dirty="0">
                <a:latin typeface="+mn-lt"/>
              </a:rPr>
              <a:t>139 rows</a:t>
            </a:r>
          </a:p>
        </p:txBody>
      </p:sp>
      <p:sp>
        <p:nvSpPr>
          <p:cNvPr id="23" name="TextBox 22">
            <a:extLst>
              <a:ext uri="{FF2B5EF4-FFF2-40B4-BE49-F238E27FC236}">
                <a16:creationId xmlns:a16="http://schemas.microsoft.com/office/drawing/2014/main" id="{EABCF6EB-4623-8301-D358-EECB1F067506}"/>
              </a:ext>
            </a:extLst>
          </p:cNvPr>
          <p:cNvSpPr txBox="1"/>
          <p:nvPr/>
        </p:nvSpPr>
        <p:spPr>
          <a:xfrm>
            <a:off x="8969276" y="2411320"/>
            <a:ext cx="742511" cy="230832"/>
          </a:xfrm>
          <a:prstGeom prst="rect">
            <a:avLst/>
          </a:prstGeom>
          <a:noFill/>
        </p:spPr>
        <p:txBody>
          <a:bodyPr wrap="none" rtlCol="0">
            <a:spAutoFit/>
          </a:bodyPr>
          <a:lstStyle/>
          <a:p>
            <a:r>
              <a:rPr lang="en-US" sz="900" b="1" dirty="0">
                <a:latin typeface="+mn-lt"/>
              </a:rPr>
              <a:t>2102 rows</a:t>
            </a:r>
          </a:p>
        </p:txBody>
      </p:sp>
      <p:sp>
        <p:nvSpPr>
          <p:cNvPr id="24" name="TextBox 23">
            <a:extLst>
              <a:ext uri="{FF2B5EF4-FFF2-40B4-BE49-F238E27FC236}">
                <a16:creationId xmlns:a16="http://schemas.microsoft.com/office/drawing/2014/main" id="{8F2D35B2-F8D3-0916-9BC4-73FB613ED44C}"/>
              </a:ext>
            </a:extLst>
          </p:cNvPr>
          <p:cNvSpPr txBox="1"/>
          <p:nvPr/>
        </p:nvSpPr>
        <p:spPr>
          <a:xfrm>
            <a:off x="10036076" y="2411320"/>
            <a:ext cx="742511" cy="230832"/>
          </a:xfrm>
          <a:prstGeom prst="rect">
            <a:avLst/>
          </a:prstGeom>
          <a:noFill/>
        </p:spPr>
        <p:txBody>
          <a:bodyPr wrap="none" rtlCol="0">
            <a:spAutoFit/>
          </a:bodyPr>
          <a:lstStyle/>
          <a:p>
            <a:r>
              <a:rPr lang="en-US" sz="900" b="1" dirty="0">
                <a:latin typeface="+mn-lt"/>
              </a:rPr>
              <a:t>2102 rows</a:t>
            </a:r>
          </a:p>
        </p:txBody>
      </p:sp>
      <p:sp>
        <p:nvSpPr>
          <p:cNvPr id="25" name="TextBox 24">
            <a:extLst>
              <a:ext uri="{FF2B5EF4-FFF2-40B4-BE49-F238E27FC236}">
                <a16:creationId xmlns:a16="http://schemas.microsoft.com/office/drawing/2014/main" id="{F319C82F-290B-3A4F-4EB6-88F597D2E76D}"/>
              </a:ext>
            </a:extLst>
          </p:cNvPr>
          <p:cNvSpPr txBox="1"/>
          <p:nvPr/>
        </p:nvSpPr>
        <p:spPr>
          <a:xfrm>
            <a:off x="8903583" y="3632525"/>
            <a:ext cx="678391" cy="230832"/>
          </a:xfrm>
          <a:prstGeom prst="rect">
            <a:avLst/>
          </a:prstGeom>
          <a:noFill/>
        </p:spPr>
        <p:txBody>
          <a:bodyPr wrap="none" rtlCol="0">
            <a:spAutoFit/>
          </a:bodyPr>
          <a:lstStyle/>
          <a:p>
            <a:r>
              <a:rPr lang="en-US" sz="900" b="1" dirty="0">
                <a:latin typeface="+mn-lt"/>
              </a:rPr>
              <a:t>139 rows</a:t>
            </a:r>
          </a:p>
        </p:txBody>
      </p:sp>
      <p:sp>
        <p:nvSpPr>
          <p:cNvPr id="26" name="TextBox 25">
            <a:extLst>
              <a:ext uri="{FF2B5EF4-FFF2-40B4-BE49-F238E27FC236}">
                <a16:creationId xmlns:a16="http://schemas.microsoft.com/office/drawing/2014/main" id="{E61658C0-5A34-F8A8-D933-644F68564ED6}"/>
              </a:ext>
            </a:extLst>
          </p:cNvPr>
          <p:cNvSpPr txBox="1"/>
          <p:nvPr/>
        </p:nvSpPr>
        <p:spPr>
          <a:xfrm>
            <a:off x="10051663" y="3642685"/>
            <a:ext cx="678391" cy="230832"/>
          </a:xfrm>
          <a:prstGeom prst="rect">
            <a:avLst/>
          </a:prstGeom>
          <a:noFill/>
        </p:spPr>
        <p:txBody>
          <a:bodyPr wrap="none" rtlCol="0">
            <a:spAutoFit/>
          </a:bodyPr>
          <a:lstStyle/>
          <a:p>
            <a:r>
              <a:rPr lang="en-US" sz="900" b="1" dirty="0">
                <a:latin typeface="+mn-lt"/>
              </a:rPr>
              <a:t>139 rows</a:t>
            </a:r>
          </a:p>
        </p:txBody>
      </p:sp>
      <p:sp>
        <p:nvSpPr>
          <p:cNvPr id="27" name="TextBox 26">
            <a:extLst>
              <a:ext uri="{FF2B5EF4-FFF2-40B4-BE49-F238E27FC236}">
                <a16:creationId xmlns:a16="http://schemas.microsoft.com/office/drawing/2014/main" id="{95E2B62A-AFBC-2682-5484-8CD8288357FF}"/>
              </a:ext>
            </a:extLst>
          </p:cNvPr>
          <p:cNvSpPr txBox="1"/>
          <p:nvPr/>
        </p:nvSpPr>
        <p:spPr>
          <a:xfrm>
            <a:off x="7020938" y="4850523"/>
            <a:ext cx="4639185" cy="1107996"/>
          </a:xfrm>
          <a:prstGeom prst="rect">
            <a:avLst/>
          </a:prstGeom>
          <a:noFill/>
        </p:spPr>
        <p:txBody>
          <a:bodyPr wrap="square" rtlCol="0">
            <a:spAutoFit/>
          </a:bodyPr>
          <a:lstStyle/>
          <a:p>
            <a:pPr marL="171450" indent="-171450">
              <a:buFont typeface="Arial" panose="020B0604020202020204" pitchFamily="34" charset="0"/>
              <a:buChar char="•"/>
            </a:pPr>
            <a:r>
              <a:rPr lang="en-US" sz="1100" b="0" i="0" dirty="0">
                <a:solidFill>
                  <a:srgbClr val="212121"/>
                </a:solidFill>
                <a:effectLst/>
                <a:highlight>
                  <a:srgbClr val="FFFFFF"/>
                </a:highlight>
                <a:latin typeface="+mn-lt"/>
              </a:rPr>
              <a:t>The number of rows and columns of df_clean1 : (1248, 84) </a:t>
            </a:r>
          </a:p>
          <a:p>
            <a:pPr marL="171450" indent="-171450">
              <a:buFont typeface="Arial" panose="020B0604020202020204" pitchFamily="34" charset="0"/>
              <a:buChar char="•"/>
            </a:pPr>
            <a:r>
              <a:rPr lang="en-US" sz="1100" b="0" i="0" dirty="0">
                <a:solidFill>
                  <a:srgbClr val="212121"/>
                </a:solidFill>
                <a:effectLst/>
                <a:highlight>
                  <a:srgbClr val="FFFFFF"/>
                </a:highlight>
                <a:latin typeface="+mn-lt"/>
              </a:rPr>
              <a:t>The number of rows and columns of df_clean2 : (1248, 20) </a:t>
            </a:r>
          </a:p>
          <a:p>
            <a:pPr marL="171450" indent="-171450">
              <a:buFont typeface="Arial" panose="020B0604020202020204" pitchFamily="34" charset="0"/>
              <a:buChar char="•"/>
            </a:pPr>
            <a:r>
              <a:rPr lang="en-US" sz="1100" b="0" i="0" dirty="0">
                <a:solidFill>
                  <a:srgbClr val="212121"/>
                </a:solidFill>
                <a:effectLst/>
                <a:highlight>
                  <a:srgbClr val="FFFFFF"/>
                </a:highlight>
                <a:latin typeface="+mn-lt"/>
              </a:rPr>
              <a:t>The number of rows and columns of df_clean3 : (1248, 28) </a:t>
            </a:r>
          </a:p>
          <a:p>
            <a:pPr marL="171450" indent="-171450">
              <a:buFont typeface="Arial" panose="020B0604020202020204" pitchFamily="34" charset="0"/>
              <a:buChar char="•"/>
            </a:pPr>
            <a:r>
              <a:rPr lang="en-US" sz="1100" b="0" i="0" dirty="0">
                <a:solidFill>
                  <a:srgbClr val="212121"/>
                </a:solidFill>
                <a:effectLst/>
                <a:highlight>
                  <a:srgbClr val="FFFFFF"/>
                </a:highlight>
                <a:latin typeface="+mn-lt"/>
              </a:rPr>
              <a:t>The number of rows and columns of df_valid1 : (139, 84) </a:t>
            </a:r>
          </a:p>
          <a:p>
            <a:pPr marL="171450" indent="-171450">
              <a:buFont typeface="Arial" panose="020B0604020202020204" pitchFamily="34" charset="0"/>
              <a:buChar char="•"/>
            </a:pPr>
            <a:r>
              <a:rPr lang="en-US" sz="1100" b="0" i="0" dirty="0">
                <a:solidFill>
                  <a:srgbClr val="212121"/>
                </a:solidFill>
                <a:effectLst/>
                <a:highlight>
                  <a:srgbClr val="FFFFFF"/>
                </a:highlight>
                <a:latin typeface="+mn-lt"/>
              </a:rPr>
              <a:t>The number of rows and columns of df_valid2 : (139, 20) </a:t>
            </a:r>
          </a:p>
          <a:p>
            <a:pPr marL="171450" indent="-171450">
              <a:buFont typeface="Arial" panose="020B0604020202020204" pitchFamily="34" charset="0"/>
              <a:buChar char="•"/>
            </a:pPr>
            <a:r>
              <a:rPr lang="en-US" sz="1100" b="0" i="0" dirty="0">
                <a:solidFill>
                  <a:srgbClr val="212121"/>
                </a:solidFill>
                <a:effectLst/>
                <a:highlight>
                  <a:srgbClr val="FFFFFF"/>
                </a:highlight>
                <a:latin typeface="+mn-lt"/>
              </a:rPr>
              <a:t>The number of rows and columns of df_valid3 : (139, 28)</a:t>
            </a:r>
            <a:endParaRPr lang="en-US" sz="1200" dirty="0">
              <a:latin typeface="+mn-lt"/>
            </a:endParaRPr>
          </a:p>
        </p:txBody>
      </p:sp>
      <p:cxnSp>
        <p:nvCxnSpPr>
          <p:cNvPr id="28" name="Straight Connector 27">
            <a:extLst>
              <a:ext uri="{FF2B5EF4-FFF2-40B4-BE49-F238E27FC236}">
                <a16:creationId xmlns:a16="http://schemas.microsoft.com/office/drawing/2014/main" id="{FFBE8B4D-2E72-6D69-DCC8-2A6E76BA41C5}"/>
              </a:ext>
            </a:extLst>
          </p:cNvPr>
          <p:cNvCxnSpPr>
            <a:cxnSpLocks/>
          </p:cNvCxnSpPr>
          <p:nvPr/>
        </p:nvCxnSpPr>
        <p:spPr>
          <a:xfrm>
            <a:off x="6381750" y="1632758"/>
            <a:ext cx="0" cy="4780674"/>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47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DD00-9A8D-6A66-F564-CEC534CA800B}"/>
              </a:ext>
            </a:extLst>
          </p:cNvPr>
          <p:cNvSpPr>
            <a:spLocks noGrp="1"/>
          </p:cNvSpPr>
          <p:nvPr>
            <p:ph type="title"/>
          </p:nvPr>
        </p:nvSpPr>
        <p:spPr/>
        <p:txBody>
          <a:bodyPr/>
          <a:lstStyle/>
          <a:p>
            <a:r>
              <a:rPr lang="en-US" dirty="0"/>
              <a:t>Classification Models Used</a:t>
            </a:r>
          </a:p>
        </p:txBody>
      </p:sp>
      <p:pic>
        <p:nvPicPr>
          <p:cNvPr id="1026" name="Picture 2" descr="Knn Stock Illustrations – 26 Knn Stock ...">
            <a:extLst>
              <a:ext uri="{FF2B5EF4-FFF2-40B4-BE49-F238E27FC236}">
                <a16:creationId xmlns:a16="http://schemas.microsoft.com/office/drawing/2014/main" id="{31252D28-838A-4CF8-33C8-78F4DEEF2CF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04522" y="1758876"/>
            <a:ext cx="910590" cy="910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gression - Free business and finance ...">
            <a:extLst>
              <a:ext uri="{FF2B5EF4-FFF2-40B4-BE49-F238E27FC236}">
                <a16:creationId xmlns:a16="http://schemas.microsoft.com/office/drawing/2014/main" id="{263E9119-993A-FDFA-DF89-982C5600A1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32606" y="4727991"/>
            <a:ext cx="768062" cy="768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ines and dots&#10;&#10;Description automatically generated with medium confidence">
            <a:extLst>
              <a:ext uri="{FF2B5EF4-FFF2-40B4-BE49-F238E27FC236}">
                <a16:creationId xmlns:a16="http://schemas.microsoft.com/office/drawing/2014/main" id="{649F15AE-666D-7FFA-3383-2478997C693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20674" y="1873861"/>
            <a:ext cx="827809" cy="827809"/>
          </a:xfrm>
          <a:prstGeom prst="rect">
            <a:avLst/>
          </a:prstGeom>
        </p:spPr>
      </p:pic>
      <p:pic>
        <p:nvPicPr>
          <p:cNvPr id="1034" name="Picture 10" descr="Random Forest Algorithm Line Icon ...">
            <a:extLst>
              <a:ext uri="{FF2B5EF4-FFF2-40B4-BE49-F238E27FC236}">
                <a16:creationId xmlns:a16="http://schemas.microsoft.com/office/drawing/2014/main" id="{5B1C3B51-5DE1-F73B-13D9-8AFE47E842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27302" y="3173730"/>
            <a:ext cx="1014096" cy="1014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8BA716-A286-4626-B4BA-592227E007D1}"/>
              </a:ext>
            </a:extLst>
          </p:cNvPr>
          <p:cNvSpPr txBox="1"/>
          <p:nvPr/>
        </p:nvSpPr>
        <p:spPr>
          <a:xfrm>
            <a:off x="1783600" y="1758876"/>
            <a:ext cx="2250808" cy="954107"/>
          </a:xfrm>
          <a:prstGeom prst="rect">
            <a:avLst/>
          </a:prstGeom>
          <a:noFill/>
        </p:spPr>
        <p:txBody>
          <a:bodyPr wrap="square" rtlCol="0">
            <a:spAutoFit/>
          </a:bodyPr>
          <a:lstStyle/>
          <a:p>
            <a:pPr algn="r"/>
            <a:r>
              <a:rPr lang="en-US" dirty="0">
                <a:latin typeface="+mn-lt"/>
              </a:rPr>
              <a:t>K-Nearest Neighbor</a:t>
            </a:r>
          </a:p>
        </p:txBody>
      </p:sp>
      <p:sp>
        <p:nvSpPr>
          <p:cNvPr id="7" name="TextBox 6">
            <a:extLst>
              <a:ext uri="{FF2B5EF4-FFF2-40B4-BE49-F238E27FC236}">
                <a16:creationId xmlns:a16="http://schemas.microsoft.com/office/drawing/2014/main" id="{A50E3788-75BD-10DF-F0C2-03DC39798D5B}"/>
              </a:ext>
            </a:extLst>
          </p:cNvPr>
          <p:cNvSpPr txBox="1"/>
          <p:nvPr/>
        </p:nvSpPr>
        <p:spPr>
          <a:xfrm>
            <a:off x="2395915" y="3233719"/>
            <a:ext cx="1638493" cy="954107"/>
          </a:xfrm>
          <a:prstGeom prst="rect">
            <a:avLst/>
          </a:prstGeom>
          <a:noFill/>
        </p:spPr>
        <p:txBody>
          <a:bodyPr wrap="square" rtlCol="0">
            <a:spAutoFit/>
          </a:bodyPr>
          <a:lstStyle/>
          <a:p>
            <a:pPr algn="r"/>
            <a:r>
              <a:rPr lang="en-US" dirty="0">
                <a:latin typeface="+mn-lt"/>
              </a:rPr>
              <a:t>Decision Tree</a:t>
            </a:r>
          </a:p>
        </p:txBody>
      </p:sp>
      <p:sp>
        <p:nvSpPr>
          <p:cNvPr id="8" name="TextBox 7">
            <a:extLst>
              <a:ext uri="{FF2B5EF4-FFF2-40B4-BE49-F238E27FC236}">
                <a16:creationId xmlns:a16="http://schemas.microsoft.com/office/drawing/2014/main" id="{ADB6B42A-CEFC-67B1-5C21-B5F10E42682B}"/>
              </a:ext>
            </a:extLst>
          </p:cNvPr>
          <p:cNvSpPr txBox="1"/>
          <p:nvPr/>
        </p:nvSpPr>
        <p:spPr>
          <a:xfrm>
            <a:off x="1639868" y="4708562"/>
            <a:ext cx="2394540" cy="954107"/>
          </a:xfrm>
          <a:prstGeom prst="rect">
            <a:avLst/>
          </a:prstGeom>
          <a:noFill/>
        </p:spPr>
        <p:txBody>
          <a:bodyPr wrap="square" rtlCol="0">
            <a:spAutoFit/>
          </a:bodyPr>
          <a:lstStyle/>
          <a:p>
            <a:pPr algn="r"/>
            <a:r>
              <a:rPr lang="en-US" dirty="0">
                <a:latin typeface="+mn-lt"/>
              </a:rPr>
              <a:t>Logistic Regression</a:t>
            </a:r>
          </a:p>
        </p:txBody>
      </p:sp>
      <p:sp>
        <p:nvSpPr>
          <p:cNvPr id="9" name="TextBox 8">
            <a:extLst>
              <a:ext uri="{FF2B5EF4-FFF2-40B4-BE49-F238E27FC236}">
                <a16:creationId xmlns:a16="http://schemas.microsoft.com/office/drawing/2014/main" id="{52A36283-1352-3829-BEDF-FE78E10596C5}"/>
              </a:ext>
            </a:extLst>
          </p:cNvPr>
          <p:cNvSpPr txBox="1"/>
          <p:nvPr/>
        </p:nvSpPr>
        <p:spPr>
          <a:xfrm>
            <a:off x="7618548" y="1810711"/>
            <a:ext cx="2664513" cy="954107"/>
          </a:xfrm>
          <a:prstGeom prst="rect">
            <a:avLst/>
          </a:prstGeom>
          <a:noFill/>
        </p:spPr>
        <p:txBody>
          <a:bodyPr wrap="square" rtlCol="0">
            <a:spAutoFit/>
          </a:bodyPr>
          <a:lstStyle/>
          <a:p>
            <a:pPr algn="l" fontAlgn="b"/>
            <a:r>
              <a:rPr lang="en-US" sz="2800" u="none" strike="noStrike" dirty="0">
                <a:solidFill>
                  <a:schemeClr val="tx1"/>
                </a:solidFill>
                <a:effectLst/>
                <a:latin typeface="+mn-lt"/>
              </a:rPr>
              <a:t>Support Vector Machine</a:t>
            </a:r>
            <a:endParaRPr lang="en-US" sz="2800" i="0" u="none" strike="noStrike" dirty="0">
              <a:solidFill>
                <a:schemeClr val="tx1"/>
              </a:solidFill>
              <a:effectLst/>
              <a:latin typeface="+mn-lt"/>
            </a:endParaRPr>
          </a:p>
        </p:txBody>
      </p:sp>
      <p:sp>
        <p:nvSpPr>
          <p:cNvPr id="10" name="TextBox 9">
            <a:extLst>
              <a:ext uri="{FF2B5EF4-FFF2-40B4-BE49-F238E27FC236}">
                <a16:creationId xmlns:a16="http://schemas.microsoft.com/office/drawing/2014/main" id="{9D7BED2C-D025-4740-B2CE-B36A7C81EDF3}"/>
              </a:ext>
            </a:extLst>
          </p:cNvPr>
          <p:cNvSpPr txBox="1"/>
          <p:nvPr/>
        </p:nvSpPr>
        <p:spPr>
          <a:xfrm>
            <a:off x="7618548" y="3203724"/>
            <a:ext cx="2068359" cy="954107"/>
          </a:xfrm>
          <a:prstGeom prst="rect">
            <a:avLst/>
          </a:prstGeom>
          <a:noFill/>
        </p:spPr>
        <p:txBody>
          <a:bodyPr wrap="square" rtlCol="0">
            <a:spAutoFit/>
          </a:bodyPr>
          <a:lstStyle/>
          <a:p>
            <a:r>
              <a:rPr lang="en-US" dirty="0">
                <a:latin typeface="+mn-lt"/>
              </a:rPr>
              <a:t>Random Forest</a:t>
            </a:r>
          </a:p>
        </p:txBody>
      </p:sp>
      <p:pic>
        <p:nvPicPr>
          <p:cNvPr id="1036" name="Picture 12" descr="K-Means History | HolyPython.com">
            <a:extLst>
              <a:ext uri="{FF2B5EF4-FFF2-40B4-BE49-F238E27FC236}">
                <a16:creationId xmlns:a16="http://schemas.microsoft.com/office/drawing/2014/main" id="{84DF6953-0625-E142-0911-6953D7B7D6E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12796" y="4630886"/>
            <a:ext cx="843108" cy="84310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Undergraduate Thesis: A study on Gradient Boosting Machine algorithms">
            <a:extLst>
              <a:ext uri="{FF2B5EF4-FFF2-40B4-BE49-F238E27FC236}">
                <a16:creationId xmlns:a16="http://schemas.microsoft.com/office/drawing/2014/main" id="{D3ACE771-A8D1-8862-6B41-97DC9607A57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332606" y="3245766"/>
            <a:ext cx="780339" cy="7835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3C392DA-ECA6-9D26-1C98-D5D850D64496}"/>
              </a:ext>
            </a:extLst>
          </p:cNvPr>
          <p:cNvSpPr txBox="1"/>
          <p:nvPr/>
        </p:nvSpPr>
        <p:spPr>
          <a:xfrm>
            <a:off x="7618548" y="4790830"/>
            <a:ext cx="1620957" cy="523220"/>
          </a:xfrm>
          <a:prstGeom prst="rect">
            <a:avLst/>
          </a:prstGeom>
          <a:noFill/>
        </p:spPr>
        <p:txBody>
          <a:bodyPr wrap="none" rtlCol="0">
            <a:spAutoFit/>
          </a:bodyPr>
          <a:lstStyle/>
          <a:p>
            <a:r>
              <a:rPr lang="en-US" dirty="0">
                <a:latin typeface="+mn-lt"/>
              </a:rPr>
              <a:t>XGBoost</a:t>
            </a:r>
          </a:p>
        </p:txBody>
      </p:sp>
    </p:spTree>
    <p:extLst>
      <p:ext uri="{BB962C8B-B14F-4D97-AF65-F5344CB8AC3E}">
        <p14:creationId xmlns:p14="http://schemas.microsoft.com/office/powerpoint/2010/main" val="3030433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327E-C42F-9C75-7E92-8B192B227BBE}"/>
              </a:ext>
            </a:extLst>
          </p:cNvPr>
          <p:cNvSpPr>
            <a:spLocks noGrp="1"/>
          </p:cNvSpPr>
          <p:nvPr>
            <p:ph type="title"/>
          </p:nvPr>
        </p:nvSpPr>
        <p:spPr/>
        <p:txBody>
          <a:bodyPr/>
          <a:lstStyle/>
          <a:p>
            <a:r>
              <a:rPr lang="en-US" dirty="0"/>
              <a:t>Classification Report Metrics Used</a:t>
            </a:r>
          </a:p>
        </p:txBody>
      </p:sp>
      <p:sp>
        <p:nvSpPr>
          <p:cNvPr id="3" name="Content Placeholder 2">
            <a:extLst>
              <a:ext uri="{FF2B5EF4-FFF2-40B4-BE49-F238E27FC236}">
                <a16:creationId xmlns:a16="http://schemas.microsoft.com/office/drawing/2014/main" id="{0CEB2535-5C3C-F094-3A9A-FF19C4F57230}"/>
              </a:ext>
            </a:extLst>
          </p:cNvPr>
          <p:cNvSpPr>
            <a:spLocks noGrp="1"/>
          </p:cNvSpPr>
          <p:nvPr>
            <p:ph idx="1"/>
          </p:nvPr>
        </p:nvSpPr>
        <p:spPr/>
        <p:txBody>
          <a:bodyPr anchor="ctr"/>
          <a:lstStyle/>
          <a:p>
            <a:r>
              <a:rPr lang="en-US" sz="1600" b="1" dirty="0"/>
              <a:t>Accuracy</a:t>
            </a:r>
            <a:r>
              <a:rPr lang="en-US" sz="1600" dirty="0"/>
              <a:t> — This metric measures the proportion of correct predictions made by the model across the entire dataset. It is calculated as the ratio of true positives (TP) and true negatives (TN) to the total number of samples.</a:t>
            </a:r>
          </a:p>
          <a:p>
            <a:endParaRPr lang="en-US" sz="1600" dirty="0"/>
          </a:p>
          <a:p>
            <a:r>
              <a:rPr lang="en-US" sz="1600" b="1" dirty="0"/>
              <a:t>Precision</a:t>
            </a:r>
            <a:r>
              <a:rPr lang="en-US" sz="1600" dirty="0"/>
              <a:t> — Precision measures the proportion of true positive predictions among all positive predictions made by the model. It is calculated as the ratio of TP to the sum of TP and false positives (FP).</a:t>
            </a:r>
          </a:p>
          <a:p>
            <a:endParaRPr lang="en-US" sz="1600" dirty="0"/>
          </a:p>
          <a:p>
            <a:r>
              <a:rPr lang="en-US" sz="1600" b="1" dirty="0"/>
              <a:t>Recall</a:t>
            </a:r>
            <a:r>
              <a:rPr lang="en-US" sz="1600" dirty="0"/>
              <a:t> — Recall, also known as sensitivity or true positive rate, measures the proportion of true positive predictions among all actual positive instances. It is calculated as the ratio of TP to the sum of TP and false negatives (FN).</a:t>
            </a:r>
          </a:p>
          <a:p>
            <a:endParaRPr lang="en-US" sz="1600" dirty="0"/>
          </a:p>
          <a:p>
            <a:r>
              <a:rPr lang="en-US" sz="1600" b="1" dirty="0"/>
              <a:t>F1</a:t>
            </a:r>
            <a:r>
              <a:rPr lang="en-US" sz="1600" dirty="0"/>
              <a:t> </a:t>
            </a:r>
            <a:r>
              <a:rPr lang="en-US" sz="1600" b="1" dirty="0"/>
              <a:t>Score</a:t>
            </a:r>
            <a:r>
              <a:rPr lang="en-US" sz="1600" dirty="0"/>
              <a:t> — F1 Score is a metric that balances precision and recall. It is calculated as the harmonic mean of precision and recall. F1 Score is useful when seeking a balance between high precision and high recall, as it penalizes extreme negative values of either component.</a:t>
            </a:r>
          </a:p>
          <a:p>
            <a:endParaRPr lang="en-US" sz="1600" dirty="0"/>
          </a:p>
          <a:p>
            <a:r>
              <a:rPr lang="en-US" sz="1600" b="1" dirty="0"/>
              <a:t>ROC</a:t>
            </a:r>
            <a:r>
              <a:rPr lang="en-US" sz="1600" dirty="0"/>
              <a:t> </a:t>
            </a:r>
            <a:r>
              <a:rPr lang="en-US" sz="1600" b="1" dirty="0"/>
              <a:t>AUC</a:t>
            </a:r>
            <a:r>
              <a:rPr lang="en-US" sz="1600" dirty="0"/>
              <a:t> </a:t>
            </a:r>
            <a:r>
              <a:rPr lang="en-US" sz="1600" b="1" dirty="0"/>
              <a:t>(Receiver Operating Characteristic - Area Under Curve) </a:t>
            </a:r>
            <a:r>
              <a:rPr lang="en-US" sz="1600" dirty="0"/>
              <a:t>— This metric is used to measure the performance of a classification model at various threshold settings. The ROC is a probability curve and AUC represents the degree or measure of separability. It tells how much the model is capable of distinguishing between classes.</a:t>
            </a:r>
          </a:p>
        </p:txBody>
      </p:sp>
    </p:spTree>
    <p:extLst>
      <p:ext uri="{BB962C8B-B14F-4D97-AF65-F5344CB8AC3E}">
        <p14:creationId xmlns:p14="http://schemas.microsoft.com/office/powerpoint/2010/main" val="642930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Classification Report</a:t>
            </a:r>
          </a:p>
        </p:txBody>
      </p:sp>
      <p:graphicFrame>
        <p:nvGraphicFramePr>
          <p:cNvPr id="2" name="Content Placeholder 1">
            <a:extLst>
              <a:ext uri="{FF2B5EF4-FFF2-40B4-BE49-F238E27FC236}">
                <a16:creationId xmlns:a16="http://schemas.microsoft.com/office/drawing/2014/main" id="{FB787CB9-E40E-CF16-D118-25F3DBA0EE13}"/>
              </a:ext>
            </a:extLst>
          </p:cNvPr>
          <p:cNvGraphicFramePr>
            <a:graphicFrameLocks noGrp="1"/>
          </p:cNvGraphicFramePr>
          <p:nvPr>
            <p:ph idx="1"/>
            <p:extLst>
              <p:ext uri="{D42A27DB-BD31-4B8C-83A1-F6EECF244321}">
                <p14:modId xmlns:p14="http://schemas.microsoft.com/office/powerpoint/2010/main" val="1295593000"/>
              </p:ext>
            </p:extLst>
          </p:nvPr>
        </p:nvGraphicFramePr>
        <p:xfrm>
          <a:off x="521616" y="1327588"/>
          <a:ext cx="7229015" cy="4895663"/>
        </p:xfrm>
        <a:graphic>
          <a:graphicData uri="http://schemas.openxmlformats.org/drawingml/2006/table">
            <a:tbl>
              <a:tblPr firstRow="1" firstCol="1" bandRow="1">
                <a:tableStyleId>{5C22544A-7EE6-4342-B048-85BDC9FD1C3A}</a:tableStyleId>
              </a:tblPr>
              <a:tblGrid>
                <a:gridCol w="849911">
                  <a:extLst>
                    <a:ext uri="{9D8B030D-6E8A-4147-A177-3AD203B41FA5}">
                      <a16:colId xmlns:a16="http://schemas.microsoft.com/office/drawing/2014/main" val="1883865651"/>
                    </a:ext>
                  </a:extLst>
                </a:gridCol>
                <a:gridCol w="1938560">
                  <a:extLst>
                    <a:ext uri="{9D8B030D-6E8A-4147-A177-3AD203B41FA5}">
                      <a16:colId xmlns:a16="http://schemas.microsoft.com/office/drawing/2014/main" val="3408109270"/>
                    </a:ext>
                  </a:extLst>
                </a:gridCol>
                <a:gridCol w="910532">
                  <a:extLst>
                    <a:ext uri="{9D8B030D-6E8A-4147-A177-3AD203B41FA5}">
                      <a16:colId xmlns:a16="http://schemas.microsoft.com/office/drawing/2014/main" val="676808627"/>
                    </a:ext>
                  </a:extLst>
                </a:gridCol>
                <a:gridCol w="920056">
                  <a:extLst>
                    <a:ext uri="{9D8B030D-6E8A-4147-A177-3AD203B41FA5}">
                      <a16:colId xmlns:a16="http://schemas.microsoft.com/office/drawing/2014/main" val="207277780"/>
                    </a:ext>
                  </a:extLst>
                </a:gridCol>
                <a:gridCol w="967433">
                  <a:extLst>
                    <a:ext uri="{9D8B030D-6E8A-4147-A177-3AD203B41FA5}">
                      <a16:colId xmlns:a16="http://schemas.microsoft.com/office/drawing/2014/main" val="3945903391"/>
                    </a:ext>
                  </a:extLst>
                </a:gridCol>
                <a:gridCol w="788185">
                  <a:extLst>
                    <a:ext uri="{9D8B030D-6E8A-4147-A177-3AD203B41FA5}">
                      <a16:colId xmlns:a16="http://schemas.microsoft.com/office/drawing/2014/main" val="30016762"/>
                    </a:ext>
                  </a:extLst>
                </a:gridCol>
                <a:gridCol w="854338">
                  <a:extLst>
                    <a:ext uri="{9D8B030D-6E8A-4147-A177-3AD203B41FA5}">
                      <a16:colId xmlns:a16="http://schemas.microsoft.com/office/drawing/2014/main" val="3675918784"/>
                    </a:ext>
                  </a:extLst>
                </a:gridCol>
              </a:tblGrid>
              <a:tr h="205148">
                <a:tc>
                  <a:txBody>
                    <a:bodyPr/>
                    <a:lstStyle/>
                    <a:p>
                      <a:pPr algn="l" fontAlgn="b"/>
                      <a:endParaRPr lang="en-US" sz="1100" b="0" i="0" u="none" strike="noStrike" dirty="0">
                        <a:solidFill>
                          <a:srgbClr val="000000"/>
                        </a:solidFill>
                        <a:effectLst/>
                        <a:latin typeface="+mn-lt"/>
                      </a:endParaRPr>
                    </a:p>
                  </a:txBody>
                  <a:tcPr marT="9525" marB="0" anchor="ctr"/>
                </a:tc>
                <a:tc>
                  <a:txBody>
                    <a:bodyPr/>
                    <a:lstStyle/>
                    <a:p>
                      <a:pPr algn="l" fontAlgn="b"/>
                      <a:r>
                        <a:rPr lang="en-US" sz="1100" b="1" i="0" u="none" strike="noStrike" dirty="0">
                          <a:solidFill>
                            <a:schemeClr val="bg1"/>
                          </a:solidFill>
                          <a:effectLst/>
                          <a:latin typeface="+mn-lt"/>
                        </a:rPr>
                        <a:t>Model</a:t>
                      </a:r>
                    </a:p>
                  </a:txBody>
                  <a:tcPr marT="9525" marB="0" anchor="ctr"/>
                </a:tc>
                <a:tc>
                  <a:txBody>
                    <a:bodyPr/>
                    <a:lstStyle/>
                    <a:p>
                      <a:pPr algn="r" fontAlgn="b"/>
                      <a:r>
                        <a:rPr lang="en-US" sz="1100" u="none" strike="noStrike" dirty="0">
                          <a:effectLst/>
                        </a:rPr>
                        <a:t>Accuracy</a:t>
                      </a:r>
                      <a:endParaRPr lang="en-US" sz="1100" b="1" i="0" u="none" strike="noStrike" dirty="0">
                        <a:solidFill>
                          <a:srgbClr val="212121"/>
                        </a:solidFill>
                        <a:effectLst/>
                        <a:latin typeface="+mn-lt"/>
                      </a:endParaRPr>
                    </a:p>
                  </a:txBody>
                  <a:tcPr marT="9525" marB="0" anchor="ctr"/>
                </a:tc>
                <a:tc>
                  <a:txBody>
                    <a:bodyPr/>
                    <a:lstStyle/>
                    <a:p>
                      <a:pPr algn="r" fontAlgn="b"/>
                      <a:r>
                        <a:rPr lang="en-US" sz="1100" u="none" strike="noStrike">
                          <a:effectLst/>
                        </a:rPr>
                        <a:t>Precision</a:t>
                      </a:r>
                      <a:endParaRPr lang="en-US" sz="1100" b="1" i="0" u="none" strike="noStrike">
                        <a:solidFill>
                          <a:srgbClr val="212121"/>
                        </a:solidFill>
                        <a:effectLst/>
                        <a:latin typeface="+mn-lt"/>
                      </a:endParaRPr>
                    </a:p>
                  </a:txBody>
                  <a:tcPr marT="9525" marB="0" anchor="ctr"/>
                </a:tc>
                <a:tc>
                  <a:txBody>
                    <a:bodyPr/>
                    <a:lstStyle/>
                    <a:p>
                      <a:pPr algn="r" fontAlgn="b"/>
                      <a:r>
                        <a:rPr lang="en-US" sz="1100" u="none" strike="noStrike">
                          <a:effectLst/>
                        </a:rPr>
                        <a:t>Recall</a:t>
                      </a:r>
                      <a:endParaRPr lang="en-US" sz="1100" b="1" i="0" u="none" strike="noStrike">
                        <a:solidFill>
                          <a:srgbClr val="212121"/>
                        </a:solidFill>
                        <a:effectLst/>
                        <a:latin typeface="+mn-lt"/>
                      </a:endParaRPr>
                    </a:p>
                  </a:txBody>
                  <a:tcPr marT="9525" marB="0" anchor="ctr"/>
                </a:tc>
                <a:tc>
                  <a:txBody>
                    <a:bodyPr/>
                    <a:lstStyle/>
                    <a:p>
                      <a:pPr algn="r" fontAlgn="b"/>
                      <a:r>
                        <a:rPr lang="en-US" sz="1100" u="none" strike="noStrike">
                          <a:effectLst/>
                        </a:rPr>
                        <a:t>F1</a:t>
                      </a:r>
                      <a:endParaRPr lang="en-US" sz="1100" b="1" i="0" u="none" strike="noStrike">
                        <a:solidFill>
                          <a:srgbClr val="212121"/>
                        </a:solidFill>
                        <a:effectLst/>
                        <a:latin typeface="+mn-lt"/>
                      </a:endParaRPr>
                    </a:p>
                  </a:txBody>
                  <a:tcPr marT="9525" marB="0" anchor="ctr"/>
                </a:tc>
                <a:tc>
                  <a:txBody>
                    <a:bodyPr/>
                    <a:lstStyle/>
                    <a:p>
                      <a:pPr algn="r" fontAlgn="b"/>
                      <a:r>
                        <a:rPr lang="en-US" sz="1100" u="none" strike="noStrike">
                          <a:effectLst/>
                        </a:rPr>
                        <a:t>AUC</a:t>
                      </a:r>
                      <a:endParaRPr lang="en-US" sz="1100" b="1" i="0" u="none" strike="noStrike">
                        <a:solidFill>
                          <a:srgbClr val="212121"/>
                        </a:solidFill>
                        <a:effectLst/>
                        <a:latin typeface="+mn-lt"/>
                      </a:endParaRPr>
                    </a:p>
                  </a:txBody>
                  <a:tcPr marT="9525" marB="0" anchor="ctr"/>
                </a:tc>
                <a:extLst>
                  <a:ext uri="{0D108BD9-81ED-4DB2-BD59-A6C34878D82A}">
                    <a16:rowId xmlns:a16="http://schemas.microsoft.com/office/drawing/2014/main" val="3305357525"/>
                  </a:ext>
                </a:extLst>
              </a:tr>
              <a:tr h="243740">
                <a:tc rowSpan="6">
                  <a:txBody>
                    <a:bodyPr/>
                    <a:lstStyle/>
                    <a:p>
                      <a:pPr algn="l" fontAlgn="b"/>
                      <a:r>
                        <a:rPr lang="en-US" sz="1100" b="1" i="0" u="none" strike="noStrike" dirty="0">
                          <a:solidFill>
                            <a:schemeClr val="bg1"/>
                          </a:solidFill>
                          <a:effectLst/>
                          <a:latin typeface="+mn-lt"/>
                        </a:rPr>
                        <a:t>Dataset 1</a:t>
                      </a:r>
                    </a:p>
                  </a:txBody>
                  <a:tcPr marT="9525" marB="0" anchor="ctr"/>
                </a:tc>
                <a:tc>
                  <a:txBody>
                    <a:bodyPr/>
                    <a:lstStyle/>
                    <a:p>
                      <a:pPr algn="l" fontAlgn="b"/>
                      <a:r>
                        <a:rPr lang="en-US" sz="1100" b="1" u="none" strike="noStrike" dirty="0">
                          <a:effectLst/>
                          <a:highlight>
                            <a:srgbClr val="FFFF00"/>
                          </a:highlight>
                        </a:rPr>
                        <a:t>Logistic Regression (1)</a:t>
                      </a:r>
                      <a:endParaRPr lang="en-US" sz="1100" b="1" i="0" u="none" strike="noStrike" dirty="0">
                        <a:solidFill>
                          <a:srgbClr val="212121"/>
                        </a:solidFill>
                        <a:effectLst/>
                        <a:highlight>
                          <a:srgbClr val="FFFF00"/>
                        </a:highlight>
                        <a:latin typeface="+mn-lt"/>
                      </a:endParaRPr>
                    </a:p>
                  </a:txBody>
                  <a:tcPr marT="9525" marB="0" anchor="ctr"/>
                </a:tc>
                <a:tc>
                  <a:txBody>
                    <a:bodyPr/>
                    <a:lstStyle/>
                    <a:p>
                      <a:pPr algn="r" fontAlgn="b"/>
                      <a:r>
                        <a:rPr lang="en-US" sz="1100" u="none" strike="noStrike" dirty="0">
                          <a:effectLst/>
                          <a:highlight>
                            <a:srgbClr val="FFFF00"/>
                          </a:highlight>
                        </a:rPr>
                        <a:t>0.848921</a:t>
                      </a:r>
                      <a:endParaRPr lang="en-US" sz="1100" b="0" i="0" u="none" strike="noStrike" dirty="0">
                        <a:solidFill>
                          <a:srgbClr val="212121"/>
                        </a:solidFill>
                        <a:effectLst/>
                        <a:highlight>
                          <a:srgbClr val="FFFF00"/>
                        </a:highlight>
                        <a:latin typeface="+mn-lt"/>
                      </a:endParaRPr>
                    </a:p>
                  </a:txBody>
                  <a:tcPr marT="9525" marB="0" anchor="ctr"/>
                </a:tc>
                <a:tc>
                  <a:txBody>
                    <a:bodyPr/>
                    <a:lstStyle/>
                    <a:p>
                      <a:pPr algn="r" fontAlgn="b"/>
                      <a:r>
                        <a:rPr lang="en-US" sz="1100" u="none" strike="noStrike" dirty="0">
                          <a:effectLst/>
                          <a:highlight>
                            <a:srgbClr val="FFFF00"/>
                          </a:highlight>
                        </a:rPr>
                        <a:t>0.761905</a:t>
                      </a:r>
                      <a:endParaRPr lang="en-US" sz="1100" b="0" i="0" u="none" strike="noStrike" dirty="0">
                        <a:solidFill>
                          <a:srgbClr val="212121"/>
                        </a:solidFill>
                        <a:effectLst/>
                        <a:highlight>
                          <a:srgbClr val="FFFF00"/>
                        </a:highlight>
                        <a:latin typeface="+mn-lt"/>
                      </a:endParaRPr>
                    </a:p>
                  </a:txBody>
                  <a:tcPr marT="9525" marB="0" anchor="ctr"/>
                </a:tc>
                <a:tc>
                  <a:txBody>
                    <a:bodyPr/>
                    <a:lstStyle/>
                    <a:p>
                      <a:pPr algn="r" fontAlgn="b"/>
                      <a:r>
                        <a:rPr lang="en-US" sz="1100" u="none" strike="noStrike" dirty="0">
                          <a:effectLst/>
                          <a:highlight>
                            <a:srgbClr val="FFFF00"/>
                          </a:highlight>
                        </a:rPr>
                        <a:t>0.5</a:t>
                      </a:r>
                      <a:endParaRPr lang="en-US" sz="1100" b="0" i="0" u="none" strike="noStrike" dirty="0">
                        <a:solidFill>
                          <a:srgbClr val="212121"/>
                        </a:solidFill>
                        <a:effectLst/>
                        <a:highlight>
                          <a:srgbClr val="FFFF00"/>
                        </a:highlight>
                        <a:latin typeface="+mn-lt"/>
                      </a:endParaRPr>
                    </a:p>
                  </a:txBody>
                  <a:tcPr marT="9525" marB="0" anchor="ctr"/>
                </a:tc>
                <a:tc>
                  <a:txBody>
                    <a:bodyPr/>
                    <a:lstStyle/>
                    <a:p>
                      <a:pPr algn="r" fontAlgn="b"/>
                      <a:r>
                        <a:rPr lang="en-US" sz="1100" u="none" strike="noStrike" dirty="0">
                          <a:effectLst/>
                          <a:highlight>
                            <a:srgbClr val="FFFF00"/>
                          </a:highlight>
                        </a:rPr>
                        <a:t>0.603774</a:t>
                      </a:r>
                      <a:endParaRPr lang="en-US" sz="1100" b="0" i="0" u="none" strike="noStrike" dirty="0">
                        <a:solidFill>
                          <a:srgbClr val="212121"/>
                        </a:solidFill>
                        <a:effectLst/>
                        <a:highlight>
                          <a:srgbClr val="FFFF00"/>
                        </a:highlight>
                        <a:latin typeface="+mn-lt"/>
                      </a:endParaRPr>
                    </a:p>
                  </a:txBody>
                  <a:tcPr marT="9525" marB="0" anchor="ctr"/>
                </a:tc>
                <a:tc>
                  <a:txBody>
                    <a:bodyPr/>
                    <a:lstStyle/>
                    <a:p>
                      <a:pPr algn="r" fontAlgn="b"/>
                      <a:r>
                        <a:rPr lang="en-US" sz="1100" u="none" strike="noStrike" dirty="0">
                          <a:effectLst/>
                          <a:highlight>
                            <a:srgbClr val="FFFF00"/>
                          </a:highlight>
                        </a:rPr>
                        <a:t>0.726636</a:t>
                      </a:r>
                      <a:endParaRPr lang="en-US" sz="1100" b="0" i="0" u="none" strike="noStrike" dirty="0">
                        <a:solidFill>
                          <a:srgbClr val="212121"/>
                        </a:solidFill>
                        <a:effectLst/>
                        <a:highlight>
                          <a:srgbClr val="FFFF00"/>
                        </a:highlight>
                        <a:latin typeface="+mn-lt"/>
                      </a:endParaRPr>
                    </a:p>
                  </a:txBody>
                  <a:tcPr marT="9525" marB="0" anchor="ctr"/>
                </a:tc>
                <a:extLst>
                  <a:ext uri="{0D108BD9-81ED-4DB2-BD59-A6C34878D82A}">
                    <a16:rowId xmlns:a16="http://schemas.microsoft.com/office/drawing/2014/main" val="1005853430"/>
                  </a:ext>
                </a:extLst>
              </a:tr>
              <a:tr h="242516">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u="none" strike="noStrike" dirty="0">
                          <a:effectLst/>
                        </a:rPr>
                        <a:t>Support Vector Machine (1)</a:t>
                      </a:r>
                      <a:endParaRPr lang="en-US" sz="1100" b="1"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0.791367</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0.548387</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0.53125</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a:effectLst/>
                        </a:rPr>
                        <a:t>0.539683</a:t>
                      </a:r>
                      <a:endParaRPr lang="en-US" sz="1100" b="0" i="0" u="none" strike="noStrike">
                        <a:solidFill>
                          <a:srgbClr val="212121"/>
                        </a:solidFill>
                        <a:effectLst/>
                        <a:latin typeface="+mn-lt"/>
                      </a:endParaRPr>
                    </a:p>
                  </a:txBody>
                  <a:tcPr marT="9525" marB="0" anchor="ctr"/>
                </a:tc>
                <a:tc>
                  <a:txBody>
                    <a:bodyPr/>
                    <a:lstStyle/>
                    <a:p>
                      <a:pPr algn="r" fontAlgn="b"/>
                      <a:r>
                        <a:rPr lang="en-US" sz="1100" u="none" strike="noStrike">
                          <a:effectLst/>
                        </a:rPr>
                        <a:t>0.700204</a:t>
                      </a:r>
                      <a:endParaRPr lang="en-US" sz="1100" b="0" i="0" u="none" strike="noStrike">
                        <a:solidFill>
                          <a:srgbClr val="212121"/>
                        </a:solidFill>
                        <a:effectLst/>
                        <a:latin typeface="+mn-lt"/>
                      </a:endParaRPr>
                    </a:p>
                  </a:txBody>
                  <a:tcPr marT="9525" marB="0" anchor="ctr"/>
                </a:tc>
                <a:extLst>
                  <a:ext uri="{0D108BD9-81ED-4DB2-BD59-A6C34878D82A}">
                    <a16:rowId xmlns:a16="http://schemas.microsoft.com/office/drawing/2014/main" val="3460649968"/>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u="none" strike="noStrike" dirty="0">
                          <a:effectLst/>
                        </a:rPr>
                        <a:t>Random Forest (1)</a:t>
                      </a:r>
                      <a:endParaRPr lang="en-US" sz="1100" b="1"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0.769784</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0.5</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0.46875</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0.483871</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0.664282</a:t>
                      </a:r>
                      <a:endParaRPr lang="en-US" sz="1100" b="0" i="0" u="none" strike="noStrike" dirty="0">
                        <a:solidFill>
                          <a:srgbClr val="212121"/>
                        </a:solidFill>
                        <a:effectLst/>
                        <a:latin typeface="+mn-lt"/>
                      </a:endParaRPr>
                    </a:p>
                  </a:txBody>
                  <a:tcPr marT="9525" marB="0" anchor="ctr"/>
                </a:tc>
                <a:extLst>
                  <a:ext uri="{0D108BD9-81ED-4DB2-BD59-A6C34878D82A}">
                    <a16:rowId xmlns:a16="http://schemas.microsoft.com/office/drawing/2014/main" val="28603884"/>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u="none" strike="noStrike" dirty="0">
                          <a:effectLst/>
                        </a:rPr>
                        <a:t>K-Nearest Neighbor (1)</a:t>
                      </a:r>
                      <a:endParaRPr lang="en-US" sz="1100" b="1" i="0" u="none" strike="noStrike" dirty="0">
                        <a:solidFill>
                          <a:srgbClr val="212121"/>
                        </a:solidFill>
                        <a:effectLst/>
                        <a:latin typeface="+mn-lt"/>
                      </a:endParaRPr>
                    </a:p>
                  </a:txBody>
                  <a:tcPr marT="9525" marB="0" anchor="ctr"/>
                </a:tc>
                <a:tc>
                  <a:txBody>
                    <a:bodyPr/>
                    <a:lstStyle/>
                    <a:p>
                      <a:pPr algn="r" fontAlgn="b"/>
                      <a:r>
                        <a:rPr lang="en-US" sz="1100" u="none" strike="noStrike">
                          <a:effectLst/>
                        </a:rPr>
                        <a:t>0.676259</a:t>
                      </a:r>
                      <a:endParaRPr lang="en-US" sz="1100" b="0" i="0" u="none" strike="noStrike">
                        <a:solidFill>
                          <a:srgbClr val="212121"/>
                        </a:solidFill>
                        <a:effectLst/>
                        <a:latin typeface="+mn-lt"/>
                      </a:endParaRPr>
                    </a:p>
                  </a:txBody>
                  <a:tcPr marT="9525" marB="0" anchor="ctr"/>
                </a:tc>
                <a:tc>
                  <a:txBody>
                    <a:bodyPr/>
                    <a:lstStyle/>
                    <a:p>
                      <a:pPr algn="r" fontAlgn="b"/>
                      <a:r>
                        <a:rPr lang="en-US" sz="1100" u="none" strike="noStrike" dirty="0">
                          <a:effectLst/>
                        </a:rPr>
                        <a:t>0.341463</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0.4375</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0.383562</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0.592582</a:t>
                      </a:r>
                      <a:endParaRPr lang="en-US" sz="1100" b="0" i="0" u="none" strike="noStrike" dirty="0">
                        <a:solidFill>
                          <a:srgbClr val="212121"/>
                        </a:solidFill>
                        <a:effectLst/>
                        <a:latin typeface="+mn-lt"/>
                      </a:endParaRPr>
                    </a:p>
                  </a:txBody>
                  <a:tcPr marT="9525" marB="0" anchor="ctr"/>
                </a:tc>
                <a:extLst>
                  <a:ext uri="{0D108BD9-81ED-4DB2-BD59-A6C34878D82A}">
                    <a16:rowId xmlns:a16="http://schemas.microsoft.com/office/drawing/2014/main" val="1197261398"/>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u="none" strike="noStrike" dirty="0">
                          <a:effectLst/>
                        </a:rPr>
                        <a:t>Decision Tree (1)</a:t>
                      </a:r>
                      <a:endParaRPr lang="en-US" sz="1100" b="1" i="0" u="none" strike="noStrike" dirty="0">
                        <a:solidFill>
                          <a:srgbClr val="212121"/>
                        </a:solidFill>
                        <a:effectLst/>
                        <a:latin typeface="+mn-lt"/>
                      </a:endParaRPr>
                    </a:p>
                  </a:txBody>
                  <a:tcPr marT="9525" marB="0" anchor="ctr"/>
                </a:tc>
                <a:tc>
                  <a:txBody>
                    <a:bodyPr/>
                    <a:lstStyle/>
                    <a:p>
                      <a:pPr algn="r" fontAlgn="b"/>
                      <a:r>
                        <a:rPr lang="en-US" sz="1100" u="none" strike="noStrike">
                          <a:effectLst/>
                        </a:rPr>
                        <a:t>0.705036</a:t>
                      </a:r>
                      <a:endParaRPr lang="en-US" sz="1100" b="0" i="0" u="none" strike="noStrike">
                        <a:solidFill>
                          <a:srgbClr val="212121"/>
                        </a:solidFill>
                        <a:effectLst/>
                        <a:latin typeface="+mn-lt"/>
                      </a:endParaRPr>
                    </a:p>
                  </a:txBody>
                  <a:tcPr marT="9525" marB="0" anchor="ctr"/>
                </a:tc>
                <a:tc>
                  <a:txBody>
                    <a:bodyPr/>
                    <a:lstStyle/>
                    <a:p>
                      <a:pPr algn="r" fontAlgn="b"/>
                      <a:r>
                        <a:rPr lang="en-US" sz="1100" u="none" strike="noStrike">
                          <a:effectLst/>
                        </a:rPr>
                        <a:t>0.354839</a:t>
                      </a:r>
                      <a:endParaRPr lang="en-US" sz="1100" b="0" i="0" u="none" strike="noStrike">
                        <a:solidFill>
                          <a:srgbClr val="212121"/>
                        </a:solidFill>
                        <a:effectLst/>
                        <a:latin typeface="+mn-lt"/>
                      </a:endParaRPr>
                    </a:p>
                  </a:txBody>
                  <a:tcPr marT="9525" marB="0" anchor="ctr"/>
                </a:tc>
                <a:tc>
                  <a:txBody>
                    <a:bodyPr/>
                    <a:lstStyle/>
                    <a:p>
                      <a:pPr algn="r" fontAlgn="b"/>
                      <a:r>
                        <a:rPr lang="en-US" sz="1100" u="none" strike="noStrike">
                          <a:effectLst/>
                        </a:rPr>
                        <a:t>0.34375</a:t>
                      </a:r>
                      <a:endParaRPr lang="en-US" sz="1100" b="0" i="0" u="none" strike="noStrike">
                        <a:solidFill>
                          <a:srgbClr val="212121"/>
                        </a:solidFill>
                        <a:effectLst/>
                        <a:latin typeface="+mn-lt"/>
                      </a:endParaRPr>
                    </a:p>
                  </a:txBody>
                  <a:tcPr marT="9525" marB="0" anchor="ctr"/>
                </a:tc>
                <a:tc>
                  <a:txBody>
                    <a:bodyPr/>
                    <a:lstStyle/>
                    <a:p>
                      <a:pPr algn="r" fontAlgn="b"/>
                      <a:r>
                        <a:rPr lang="en-US" sz="1100" u="none" strike="noStrike" dirty="0">
                          <a:effectLst/>
                        </a:rPr>
                        <a:t>0.349206</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0.578417</a:t>
                      </a:r>
                      <a:endParaRPr lang="en-US" sz="1100" b="0" i="0" u="none" strike="noStrike" dirty="0">
                        <a:solidFill>
                          <a:srgbClr val="212121"/>
                        </a:solidFill>
                        <a:effectLst/>
                        <a:latin typeface="+mn-lt"/>
                      </a:endParaRPr>
                    </a:p>
                  </a:txBody>
                  <a:tcPr marT="9525" marB="0" anchor="ctr"/>
                </a:tc>
                <a:extLst>
                  <a:ext uri="{0D108BD9-81ED-4DB2-BD59-A6C34878D82A}">
                    <a16:rowId xmlns:a16="http://schemas.microsoft.com/office/drawing/2014/main" val="1224388951"/>
                  </a:ext>
                </a:extLst>
              </a:tr>
              <a:tr h="243740">
                <a:tc vMerge="1">
                  <a:txBody>
                    <a:bodyPr/>
                    <a:lstStyle/>
                    <a:p>
                      <a:pPr algn="l" fontAlgn="b"/>
                      <a:endParaRPr lang="en-US" sz="1100" b="1" i="0" u="none" strike="noStrike" dirty="0">
                        <a:solidFill>
                          <a:schemeClr val="bg1"/>
                        </a:solidFill>
                        <a:effectLst/>
                        <a:latin typeface="+mn-lt"/>
                      </a:endParaRPr>
                    </a:p>
                  </a:txBody>
                  <a:tcPr marT="9525" marB="0" anchor="ctr"/>
                </a:tc>
                <a:tc>
                  <a:txBody>
                    <a:bodyPr/>
                    <a:lstStyle/>
                    <a:p>
                      <a:pPr algn="l" fontAlgn="b"/>
                      <a:r>
                        <a:rPr lang="en-US" sz="1100" b="1" u="none" strike="noStrike" dirty="0">
                          <a:effectLst/>
                        </a:rPr>
                        <a:t>XGBoost (1)</a:t>
                      </a:r>
                      <a:endParaRPr lang="en-US" sz="1100" b="1"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0.805755</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0.619048</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0.40625</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0.490566</a:t>
                      </a:r>
                      <a:endParaRPr lang="en-US" sz="1100" b="0" i="0" u="none" strike="noStrike" dirty="0">
                        <a:solidFill>
                          <a:srgbClr val="212121"/>
                        </a:solidFill>
                        <a:effectLst/>
                        <a:latin typeface="+mn-lt"/>
                      </a:endParaRPr>
                    </a:p>
                  </a:txBody>
                  <a:tcPr marT="9525" marB="0" anchor="ctr"/>
                </a:tc>
                <a:tc>
                  <a:txBody>
                    <a:bodyPr/>
                    <a:lstStyle/>
                    <a:p>
                      <a:pPr algn="r" fontAlgn="b"/>
                      <a:r>
                        <a:rPr lang="en-US" sz="1100" u="none" strike="noStrike" dirty="0">
                          <a:effectLst/>
                        </a:rPr>
                        <a:t>0.665742</a:t>
                      </a:r>
                      <a:endParaRPr lang="en-US" sz="1100" b="0" i="0" u="none" strike="noStrike" dirty="0">
                        <a:solidFill>
                          <a:srgbClr val="212121"/>
                        </a:solidFill>
                        <a:effectLst/>
                        <a:latin typeface="+mn-lt"/>
                      </a:endParaRPr>
                    </a:p>
                  </a:txBody>
                  <a:tcPr marT="9525" marB="0" anchor="ctr"/>
                </a:tc>
                <a:extLst>
                  <a:ext uri="{0D108BD9-81ED-4DB2-BD59-A6C34878D82A}">
                    <a16:rowId xmlns:a16="http://schemas.microsoft.com/office/drawing/2014/main" val="3541236675"/>
                  </a:ext>
                </a:extLst>
              </a:tr>
              <a:tr h="243740">
                <a:tc rowSpan="6">
                  <a:txBody>
                    <a:bodyPr/>
                    <a:lstStyle/>
                    <a:p>
                      <a:pPr algn="l" fontAlgn="b"/>
                      <a:r>
                        <a:rPr lang="en-US" sz="1100" b="1" i="0" u="none" strike="noStrike" dirty="0">
                          <a:solidFill>
                            <a:schemeClr val="bg1"/>
                          </a:solidFill>
                          <a:effectLst/>
                          <a:latin typeface="+mn-lt"/>
                        </a:rPr>
                        <a:t>Dataset 2</a:t>
                      </a:r>
                    </a:p>
                  </a:txBody>
                  <a:tcPr marT="9525" marB="0" anchor="ctr"/>
                </a:tc>
                <a:tc>
                  <a:txBody>
                    <a:bodyPr/>
                    <a:lstStyle/>
                    <a:p>
                      <a:pPr algn="l" fontAlgn="b"/>
                      <a:r>
                        <a:rPr lang="en-US" sz="1100" b="1" u="none" strike="noStrike" dirty="0">
                          <a:solidFill>
                            <a:schemeClr val="tx1"/>
                          </a:solidFill>
                          <a:effectLst/>
                        </a:rPr>
                        <a:t>Logistic Regression (2)</a:t>
                      </a:r>
                      <a:endParaRPr lang="en-US" sz="1100" b="1" i="0" u="none" strike="noStrike" dirty="0">
                        <a:solidFill>
                          <a:schemeClr val="tx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0.676259</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0.385965</a:t>
                      </a:r>
                      <a:endParaRPr lang="en-US" sz="1100" b="0" i="0" u="none" strike="noStrike">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0.6875</a:t>
                      </a:r>
                      <a:endParaRPr lang="en-US" sz="1100" b="0" i="0" u="none" strike="noStrike">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0.494382</a:t>
                      </a:r>
                      <a:endParaRPr lang="en-US" sz="1100" b="0" i="0" u="none" strike="noStrike">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0.680199</a:t>
                      </a:r>
                      <a:endParaRPr lang="en-US" sz="1100" b="0" i="0" u="none" strike="noStrike">
                        <a:solidFill>
                          <a:srgbClr val="212121"/>
                        </a:solidFill>
                        <a:effectLst/>
                        <a:latin typeface="Roboto" panose="02000000000000000000" pitchFamily="2" charset="0"/>
                      </a:endParaRPr>
                    </a:p>
                  </a:txBody>
                  <a:tcPr marT="9525" marB="0" anchor="ctr"/>
                </a:tc>
                <a:extLst>
                  <a:ext uri="{0D108BD9-81ED-4DB2-BD59-A6C34878D82A}">
                    <a16:rowId xmlns:a16="http://schemas.microsoft.com/office/drawing/2014/main" val="1761646031"/>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u="none" strike="noStrike" dirty="0">
                          <a:solidFill>
                            <a:schemeClr val="tx1"/>
                          </a:solidFill>
                          <a:effectLst/>
                        </a:rPr>
                        <a:t>Support Vector Machine (2)</a:t>
                      </a:r>
                      <a:endParaRPr lang="en-US" sz="1100" b="1" i="0" u="none" strike="noStrike" dirty="0">
                        <a:solidFill>
                          <a:schemeClr val="tx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0.654676</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0.362069</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0.65625</a:t>
                      </a:r>
                      <a:endParaRPr lang="en-US" sz="1100" b="0" i="0" u="none" strike="noStrike">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0.466667</a:t>
                      </a:r>
                      <a:endParaRPr lang="en-US" sz="1100" b="0" i="0" u="none" strike="noStrike">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0.655228</a:t>
                      </a:r>
                      <a:endParaRPr lang="en-US" sz="1100" b="0" i="0" u="none" strike="noStrike">
                        <a:solidFill>
                          <a:srgbClr val="212121"/>
                        </a:solidFill>
                        <a:effectLst/>
                        <a:latin typeface="Roboto" panose="02000000000000000000" pitchFamily="2" charset="0"/>
                      </a:endParaRPr>
                    </a:p>
                  </a:txBody>
                  <a:tcPr marT="9525" marB="0" anchor="ctr"/>
                </a:tc>
                <a:extLst>
                  <a:ext uri="{0D108BD9-81ED-4DB2-BD59-A6C34878D82A}">
                    <a16:rowId xmlns:a16="http://schemas.microsoft.com/office/drawing/2014/main" val="2412654703"/>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u="none" strike="noStrike" dirty="0">
                          <a:solidFill>
                            <a:schemeClr val="tx1"/>
                          </a:solidFill>
                          <a:effectLst/>
                        </a:rPr>
                        <a:t>Random Forest (2)</a:t>
                      </a:r>
                      <a:endParaRPr lang="en-US" sz="1100" b="1" i="0" u="none" strike="noStrike" dirty="0">
                        <a:solidFill>
                          <a:schemeClr val="tx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0.741007</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0.428571</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0.375</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0.4</a:t>
                      </a:r>
                      <a:endParaRPr lang="en-US" sz="1100" b="0" i="0" u="none" strike="noStrike">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0.612734</a:t>
                      </a:r>
                      <a:endParaRPr lang="en-US" sz="1100" b="0" i="0" u="none" strike="noStrike">
                        <a:solidFill>
                          <a:srgbClr val="212121"/>
                        </a:solidFill>
                        <a:effectLst/>
                        <a:latin typeface="Roboto" panose="02000000000000000000" pitchFamily="2" charset="0"/>
                      </a:endParaRPr>
                    </a:p>
                  </a:txBody>
                  <a:tcPr marT="9525" marB="0" anchor="ctr"/>
                </a:tc>
                <a:extLst>
                  <a:ext uri="{0D108BD9-81ED-4DB2-BD59-A6C34878D82A}">
                    <a16:rowId xmlns:a16="http://schemas.microsoft.com/office/drawing/2014/main" val="3597291271"/>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u="none" strike="noStrike" dirty="0">
                          <a:solidFill>
                            <a:schemeClr val="tx1"/>
                          </a:solidFill>
                          <a:effectLst/>
                        </a:rPr>
                        <a:t>K-Nearest Neighbor (2)</a:t>
                      </a:r>
                      <a:endParaRPr lang="en-US" sz="1100" b="1" i="0" u="none" strike="noStrike" dirty="0">
                        <a:solidFill>
                          <a:schemeClr val="tx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0.633094</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0.306122</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0.46875</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0.37037</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0.575496</a:t>
                      </a:r>
                      <a:endParaRPr lang="en-US" sz="1100" b="0" i="0" u="none" strike="noStrike">
                        <a:solidFill>
                          <a:srgbClr val="212121"/>
                        </a:solidFill>
                        <a:effectLst/>
                        <a:latin typeface="Roboto" panose="02000000000000000000" pitchFamily="2" charset="0"/>
                      </a:endParaRPr>
                    </a:p>
                  </a:txBody>
                  <a:tcPr marT="9525" marB="0" anchor="ctr"/>
                </a:tc>
                <a:extLst>
                  <a:ext uri="{0D108BD9-81ED-4DB2-BD59-A6C34878D82A}">
                    <a16:rowId xmlns:a16="http://schemas.microsoft.com/office/drawing/2014/main" val="3268879686"/>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u="none" strike="noStrike" dirty="0">
                          <a:solidFill>
                            <a:schemeClr val="tx1"/>
                          </a:solidFill>
                          <a:effectLst/>
                        </a:rPr>
                        <a:t>Decision Tree (2)</a:t>
                      </a:r>
                      <a:endParaRPr lang="en-US" sz="1100" b="1" i="0" u="none" strike="noStrike" dirty="0">
                        <a:solidFill>
                          <a:schemeClr val="tx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0.719424</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0.36</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0.28125</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0.315789</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0.565859</a:t>
                      </a:r>
                      <a:endParaRPr lang="en-US" sz="1100" b="0" i="0" u="none" strike="noStrike" dirty="0">
                        <a:solidFill>
                          <a:srgbClr val="212121"/>
                        </a:solidFill>
                        <a:effectLst/>
                        <a:latin typeface="Roboto" panose="02000000000000000000" pitchFamily="2" charset="0"/>
                      </a:endParaRPr>
                    </a:p>
                  </a:txBody>
                  <a:tcPr marT="9525" marB="0" anchor="ctr"/>
                </a:tc>
                <a:extLst>
                  <a:ext uri="{0D108BD9-81ED-4DB2-BD59-A6C34878D82A}">
                    <a16:rowId xmlns:a16="http://schemas.microsoft.com/office/drawing/2014/main" val="3418273557"/>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u="none" strike="noStrike" dirty="0">
                          <a:solidFill>
                            <a:schemeClr val="tx1"/>
                          </a:solidFill>
                          <a:effectLst/>
                        </a:rPr>
                        <a:t>XGBoost (2)</a:t>
                      </a:r>
                      <a:endParaRPr lang="en-US" sz="1100" b="1" i="0" u="none" strike="noStrike" dirty="0">
                        <a:solidFill>
                          <a:schemeClr val="tx1"/>
                        </a:solidFill>
                        <a:effectLst/>
                        <a:latin typeface="Roboto" panose="02000000000000000000" pitchFamily="2" charset="0"/>
                      </a:endParaRPr>
                    </a:p>
                  </a:txBody>
                  <a:tcPr marT="9525" marB="0" anchor="ctr"/>
                </a:tc>
                <a:tc>
                  <a:txBody>
                    <a:bodyPr/>
                    <a:lstStyle/>
                    <a:p>
                      <a:pPr algn="r" fontAlgn="b"/>
                      <a:r>
                        <a:rPr lang="en-US" sz="1100" b="0" u="none" strike="noStrike">
                          <a:solidFill>
                            <a:srgbClr val="212121"/>
                          </a:solidFill>
                          <a:effectLst/>
                        </a:rPr>
                        <a:t>0.748201</a:t>
                      </a:r>
                      <a:endParaRPr lang="en-US" sz="1100" b="0" i="0" u="none" strike="noStrike">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0.4</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0.1875</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0.255319</a:t>
                      </a:r>
                      <a:endParaRPr lang="en-US" sz="1100" b="0" i="0" u="none" strike="noStrike" dirty="0">
                        <a:solidFill>
                          <a:srgbClr val="212121"/>
                        </a:solidFill>
                        <a:effectLst/>
                        <a:latin typeface="Roboto" panose="02000000000000000000" pitchFamily="2" charset="0"/>
                      </a:endParaRPr>
                    </a:p>
                  </a:txBody>
                  <a:tcPr marT="9525" marB="0" anchor="ctr"/>
                </a:tc>
                <a:tc>
                  <a:txBody>
                    <a:bodyPr/>
                    <a:lstStyle/>
                    <a:p>
                      <a:pPr algn="r" fontAlgn="b"/>
                      <a:r>
                        <a:rPr lang="en-US" sz="1100" b="0" u="none" strike="noStrike" dirty="0">
                          <a:solidFill>
                            <a:srgbClr val="212121"/>
                          </a:solidFill>
                          <a:effectLst/>
                        </a:rPr>
                        <a:t>0.551694</a:t>
                      </a:r>
                      <a:endParaRPr lang="en-US" sz="1100" b="0" i="0" u="none" strike="noStrike" dirty="0">
                        <a:solidFill>
                          <a:srgbClr val="212121"/>
                        </a:solidFill>
                        <a:effectLst/>
                        <a:latin typeface="Roboto" panose="02000000000000000000" pitchFamily="2" charset="0"/>
                      </a:endParaRPr>
                    </a:p>
                  </a:txBody>
                  <a:tcPr marT="9525" marB="0" anchor="ctr"/>
                </a:tc>
                <a:extLst>
                  <a:ext uri="{0D108BD9-81ED-4DB2-BD59-A6C34878D82A}">
                    <a16:rowId xmlns:a16="http://schemas.microsoft.com/office/drawing/2014/main" val="2217027263"/>
                  </a:ext>
                </a:extLst>
              </a:tr>
              <a:tr h="243740">
                <a:tc rowSpan="6">
                  <a:txBody>
                    <a:bodyPr/>
                    <a:lstStyle/>
                    <a:p>
                      <a:pPr algn="l" fontAlgn="b"/>
                      <a:r>
                        <a:rPr lang="en-US" sz="1100" b="1" i="0" u="none" strike="noStrike" dirty="0">
                          <a:solidFill>
                            <a:schemeClr val="bg1"/>
                          </a:solidFill>
                          <a:effectLst/>
                          <a:latin typeface="+mn-lt"/>
                        </a:rPr>
                        <a:t>Dataset 3</a:t>
                      </a:r>
                    </a:p>
                  </a:txBody>
                  <a:tcPr marT="9525" marB="0" anchor="ctr"/>
                </a:tc>
                <a:tc>
                  <a:txBody>
                    <a:bodyPr/>
                    <a:lstStyle/>
                    <a:p>
                      <a:pPr algn="l" fontAlgn="b"/>
                      <a:r>
                        <a:rPr lang="en-US" sz="1100" b="1" i="0" u="none" strike="noStrike" dirty="0">
                          <a:solidFill>
                            <a:schemeClr val="tx1"/>
                          </a:solidFill>
                          <a:effectLst/>
                          <a:latin typeface="+mn-lt"/>
                        </a:rPr>
                        <a:t>Logistic Regression (3)</a:t>
                      </a:r>
                    </a:p>
                  </a:txBody>
                  <a:tcPr marT="9525" marB="0" anchor="ctr"/>
                </a:tc>
                <a:tc>
                  <a:txBody>
                    <a:bodyPr/>
                    <a:lstStyle/>
                    <a:p>
                      <a:pPr algn="r" fontAlgn="b"/>
                      <a:r>
                        <a:rPr lang="en-US" sz="1100" b="0" i="0" u="none" strike="noStrike" dirty="0">
                          <a:solidFill>
                            <a:srgbClr val="212121"/>
                          </a:solidFill>
                          <a:effectLst/>
                          <a:latin typeface="+mn-lt"/>
                        </a:rPr>
                        <a:t>0.726619</a:t>
                      </a:r>
                    </a:p>
                  </a:txBody>
                  <a:tcPr marT="9525" marB="0" anchor="ctr"/>
                </a:tc>
                <a:tc>
                  <a:txBody>
                    <a:bodyPr/>
                    <a:lstStyle/>
                    <a:p>
                      <a:pPr algn="r" fontAlgn="b"/>
                      <a:r>
                        <a:rPr lang="en-US" sz="1100" b="0" i="0" u="none" strike="noStrike" dirty="0">
                          <a:solidFill>
                            <a:srgbClr val="212121"/>
                          </a:solidFill>
                          <a:effectLst/>
                          <a:latin typeface="+mn-lt"/>
                        </a:rPr>
                        <a:t>0.434783</a:t>
                      </a:r>
                    </a:p>
                  </a:txBody>
                  <a:tcPr marT="9525" marB="0" anchor="ctr"/>
                </a:tc>
                <a:tc>
                  <a:txBody>
                    <a:bodyPr/>
                    <a:lstStyle/>
                    <a:p>
                      <a:pPr algn="r" fontAlgn="b"/>
                      <a:r>
                        <a:rPr lang="en-US" sz="1100" b="0" i="0" u="none" strike="noStrike" dirty="0">
                          <a:solidFill>
                            <a:srgbClr val="212121"/>
                          </a:solidFill>
                          <a:effectLst/>
                          <a:latin typeface="+mn-lt"/>
                        </a:rPr>
                        <a:t>0.625</a:t>
                      </a:r>
                    </a:p>
                  </a:txBody>
                  <a:tcPr marT="9525" marB="0" anchor="ctr"/>
                </a:tc>
                <a:tc>
                  <a:txBody>
                    <a:bodyPr/>
                    <a:lstStyle/>
                    <a:p>
                      <a:pPr algn="r" fontAlgn="b"/>
                      <a:r>
                        <a:rPr lang="en-US" sz="1100" b="0" i="0" u="none" strike="noStrike" dirty="0">
                          <a:solidFill>
                            <a:srgbClr val="212121"/>
                          </a:solidFill>
                          <a:effectLst/>
                          <a:latin typeface="+mn-lt"/>
                        </a:rPr>
                        <a:t>0.512821</a:t>
                      </a:r>
                    </a:p>
                  </a:txBody>
                  <a:tcPr marT="9525" marB="0" anchor="ctr"/>
                </a:tc>
                <a:tc>
                  <a:txBody>
                    <a:bodyPr/>
                    <a:lstStyle/>
                    <a:p>
                      <a:pPr algn="r" fontAlgn="b"/>
                      <a:r>
                        <a:rPr lang="en-US" sz="1100" b="0" i="0" u="none" strike="noStrike" dirty="0">
                          <a:solidFill>
                            <a:srgbClr val="212121"/>
                          </a:solidFill>
                          <a:effectLst/>
                          <a:latin typeface="+mn-lt"/>
                        </a:rPr>
                        <a:t>0.691005</a:t>
                      </a:r>
                    </a:p>
                  </a:txBody>
                  <a:tcPr marT="9525" marB="0" anchor="ctr"/>
                </a:tc>
                <a:extLst>
                  <a:ext uri="{0D108BD9-81ED-4DB2-BD59-A6C34878D82A}">
                    <a16:rowId xmlns:a16="http://schemas.microsoft.com/office/drawing/2014/main" val="1114261426"/>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i="0" u="none" strike="noStrike" dirty="0">
                          <a:solidFill>
                            <a:schemeClr val="tx1"/>
                          </a:solidFill>
                          <a:effectLst/>
                          <a:latin typeface="+mn-lt"/>
                        </a:rPr>
                        <a:t>Support Vector Machine (3)</a:t>
                      </a:r>
                    </a:p>
                  </a:txBody>
                  <a:tcPr marT="9525" marB="0" anchor="ctr"/>
                </a:tc>
                <a:tc>
                  <a:txBody>
                    <a:bodyPr/>
                    <a:lstStyle/>
                    <a:p>
                      <a:pPr algn="r" fontAlgn="b"/>
                      <a:r>
                        <a:rPr lang="en-US" sz="1100" b="0" i="0" u="none" strike="noStrike" dirty="0">
                          <a:solidFill>
                            <a:srgbClr val="212121"/>
                          </a:solidFill>
                          <a:effectLst/>
                          <a:latin typeface="+mn-lt"/>
                        </a:rPr>
                        <a:t>0.683453</a:t>
                      </a:r>
                    </a:p>
                  </a:txBody>
                  <a:tcPr marT="9525" marB="0" anchor="ctr"/>
                </a:tc>
                <a:tc>
                  <a:txBody>
                    <a:bodyPr/>
                    <a:lstStyle/>
                    <a:p>
                      <a:pPr algn="r" fontAlgn="b"/>
                      <a:r>
                        <a:rPr lang="en-US" sz="1100" b="0" i="0" u="none" strike="noStrike" dirty="0">
                          <a:solidFill>
                            <a:srgbClr val="212121"/>
                          </a:solidFill>
                          <a:effectLst/>
                          <a:latin typeface="+mn-lt"/>
                        </a:rPr>
                        <a:t>0.384615</a:t>
                      </a:r>
                    </a:p>
                  </a:txBody>
                  <a:tcPr marT="9525" marB="0" anchor="ctr"/>
                </a:tc>
                <a:tc>
                  <a:txBody>
                    <a:bodyPr/>
                    <a:lstStyle/>
                    <a:p>
                      <a:pPr algn="r" fontAlgn="b"/>
                      <a:r>
                        <a:rPr lang="en-US" sz="1100" b="0" i="0" u="none" strike="noStrike">
                          <a:solidFill>
                            <a:srgbClr val="212121"/>
                          </a:solidFill>
                          <a:effectLst/>
                          <a:latin typeface="+mn-lt"/>
                        </a:rPr>
                        <a:t>0.625</a:t>
                      </a:r>
                    </a:p>
                  </a:txBody>
                  <a:tcPr marT="9525" marB="0" anchor="ctr"/>
                </a:tc>
                <a:tc>
                  <a:txBody>
                    <a:bodyPr/>
                    <a:lstStyle/>
                    <a:p>
                      <a:pPr algn="r" fontAlgn="b"/>
                      <a:r>
                        <a:rPr lang="en-US" sz="1100" b="0" i="0" u="none" strike="noStrike" dirty="0">
                          <a:solidFill>
                            <a:srgbClr val="212121"/>
                          </a:solidFill>
                          <a:effectLst/>
                          <a:latin typeface="+mn-lt"/>
                        </a:rPr>
                        <a:t>0.47619</a:t>
                      </a:r>
                    </a:p>
                  </a:txBody>
                  <a:tcPr marT="9525" marB="0" anchor="ctr"/>
                </a:tc>
                <a:tc>
                  <a:txBody>
                    <a:bodyPr/>
                    <a:lstStyle/>
                    <a:p>
                      <a:pPr algn="r" fontAlgn="b"/>
                      <a:r>
                        <a:rPr lang="en-US" sz="1100" b="0" i="0" u="none" strike="noStrike">
                          <a:solidFill>
                            <a:srgbClr val="212121"/>
                          </a:solidFill>
                          <a:effectLst/>
                          <a:latin typeface="+mn-lt"/>
                        </a:rPr>
                        <a:t>0.662967</a:t>
                      </a:r>
                    </a:p>
                  </a:txBody>
                  <a:tcPr marT="9525" marB="0" anchor="ctr"/>
                </a:tc>
                <a:extLst>
                  <a:ext uri="{0D108BD9-81ED-4DB2-BD59-A6C34878D82A}">
                    <a16:rowId xmlns:a16="http://schemas.microsoft.com/office/drawing/2014/main" val="2618138168"/>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i="0" u="none" strike="noStrike" dirty="0">
                          <a:solidFill>
                            <a:schemeClr val="tx1"/>
                          </a:solidFill>
                          <a:effectLst/>
                          <a:latin typeface="+mn-lt"/>
                        </a:rPr>
                        <a:t>Random Forest (3)</a:t>
                      </a:r>
                    </a:p>
                  </a:txBody>
                  <a:tcPr marT="9525" marB="0" anchor="ctr"/>
                </a:tc>
                <a:tc>
                  <a:txBody>
                    <a:bodyPr/>
                    <a:lstStyle/>
                    <a:p>
                      <a:pPr algn="r" fontAlgn="b"/>
                      <a:r>
                        <a:rPr lang="en-US" sz="1100" b="0" i="0" u="none" strike="noStrike" dirty="0">
                          <a:solidFill>
                            <a:srgbClr val="212121"/>
                          </a:solidFill>
                          <a:effectLst/>
                          <a:latin typeface="+mn-lt"/>
                        </a:rPr>
                        <a:t>0.769784</a:t>
                      </a:r>
                    </a:p>
                  </a:txBody>
                  <a:tcPr marT="9525" marB="0" anchor="ctr"/>
                </a:tc>
                <a:tc>
                  <a:txBody>
                    <a:bodyPr/>
                    <a:lstStyle/>
                    <a:p>
                      <a:pPr algn="r" fontAlgn="b"/>
                      <a:r>
                        <a:rPr lang="en-US" sz="1100" b="0" i="0" u="none" strike="noStrike" dirty="0">
                          <a:solidFill>
                            <a:srgbClr val="212121"/>
                          </a:solidFill>
                          <a:effectLst/>
                          <a:latin typeface="+mn-lt"/>
                        </a:rPr>
                        <a:t>0.5</a:t>
                      </a:r>
                    </a:p>
                  </a:txBody>
                  <a:tcPr marT="9525" marB="0" anchor="ctr"/>
                </a:tc>
                <a:tc>
                  <a:txBody>
                    <a:bodyPr/>
                    <a:lstStyle/>
                    <a:p>
                      <a:pPr algn="r" fontAlgn="b"/>
                      <a:r>
                        <a:rPr lang="en-US" sz="1100" b="0" i="0" u="none" strike="noStrike" dirty="0">
                          <a:solidFill>
                            <a:srgbClr val="212121"/>
                          </a:solidFill>
                          <a:effectLst/>
                          <a:latin typeface="+mn-lt"/>
                        </a:rPr>
                        <a:t>0.40625</a:t>
                      </a:r>
                    </a:p>
                  </a:txBody>
                  <a:tcPr marT="9525" marB="0" anchor="ctr"/>
                </a:tc>
                <a:tc>
                  <a:txBody>
                    <a:bodyPr/>
                    <a:lstStyle/>
                    <a:p>
                      <a:pPr algn="r" fontAlgn="b"/>
                      <a:r>
                        <a:rPr lang="en-US" sz="1100" b="0" i="0" u="none" strike="noStrike" dirty="0">
                          <a:solidFill>
                            <a:srgbClr val="212121"/>
                          </a:solidFill>
                          <a:effectLst/>
                          <a:latin typeface="+mn-lt"/>
                        </a:rPr>
                        <a:t>0.448276</a:t>
                      </a:r>
                    </a:p>
                  </a:txBody>
                  <a:tcPr marT="9525" marB="0" anchor="ctr"/>
                </a:tc>
                <a:tc>
                  <a:txBody>
                    <a:bodyPr/>
                    <a:lstStyle/>
                    <a:p>
                      <a:pPr algn="r" fontAlgn="b"/>
                      <a:r>
                        <a:rPr lang="en-US" sz="1100" b="0" i="0" u="none" strike="noStrike" dirty="0">
                          <a:solidFill>
                            <a:srgbClr val="212121"/>
                          </a:solidFill>
                          <a:effectLst/>
                          <a:latin typeface="+mn-lt"/>
                        </a:rPr>
                        <a:t>0.642377</a:t>
                      </a:r>
                    </a:p>
                  </a:txBody>
                  <a:tcPr marT="9525" marB="0" anchor="ctr"/>
                </a:tc>
                <a:extLst>
                  <a:ext uri="{0D108BD9-81ED-4DB2-BD59-A6C34878D82A}">
                    <a16:rowId xmlns:a16="http://schemas.microsoft.com/office/drawing/2014/main" val="4024976226"/>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i="0" u="none" strike="noStrike" dirty="0">
                          <a:solidFill>
                            <a:schemeClr val="tx1"/>
                          </a:solidFill>
                          <a:effectLst/>
                          <a:latin typeface="+mn-lt"/>
                        </a:rPr>
                        <a:t>K-Nearest Neighbor (3)</a:t>
                      </a:r>
                    </a:p>
                  </a:txBody>
                  <a:tcPr marT="9525" marB="0" anchor="ctr"/>
                </a:tc>
                <a:tc>
                  <a:txBody>
                    <a:bodyPr/>
                    <a:lstStyle/>
                    <a:p>
                      <a:pPr algn="r" fontAlgn="b"/>
                      <a:r>
                        <a:rPr lang="en-US" sz="1100" b="0" i="0" u="none" strike="noStrike">
                          <a:solidFill>
                            <a:srgbClr val="212121"/>
                          </a:solidFill>
                          <a:effectLst/>
                          <a:latin typeface="+mn-lt"/>
                        </a:rPr>
                        <a:t>0.654676</a:t>
                      </a:r>
                    </a:p>
                  </a:txBody>
                  <a:tcPr marT="9525" marB="0" anchor="ctr"/>
                </a:tc>
                <a:tc>
                  <a:txBody>
                    <a:bodyPr/>
                    <a:lstStyle/>
                    <a:p>
                      <a:pPr algn="r" fontAlgn="b"/>
                      <a:r>
                        <a:rPr lang="en-US" sz="1100" b="0" i="0" u="none" strike="noStrike" dirty="0">
                          <a:solidFill>
                            <a:srgbClr val="212121"/>
                          </a:solidFill>
                          <a:effectLst/>
                          <a:latin typeface="+mn-lt"/>
                        </a:rPr>
                        <a:t>0.34</a:t>
                      </a:r>
                    </a:p>
                  </a:txBody>
                  <a:tcPr marT="9525" marB="0" anchor="ctr"/>
                </a:tc>
                <a:tc>
                  <a:txBody>
                    <a:bodyPr/>
                    <a:lstStyle/>
                    <a:p>
                      <a:pPr algn="r" fontAlgn="b"/>
                      <a:r>
                        <a:rPr lang="en-US" sz="1100" b="0" i="0" u="none" strike="noStrike" dirty="0">
                          <a:solidFill>
                            <a:srgbClr val="212121"/>
                          </a:solidFill>
                          <a:effectLst/>
                          <a:latin typeface="+mn-lt"/>
                        </a:rPr>
                        <a:t>0.53125</a:t>
                      </a:r>
                    </a:p>
                  </a:txBody>
                  <a:tcPr marT="9525" marB="0" anchor="ctr"/>
                </a:tc>
                <a:tc>
                  <a:txBody>
                    <a:bodyPr/>
                    <a:lstStyle/>
                    <a:p>
                      <a:pPr algn="r" fontAlgn="b"/>
                      <a:r>
                        <a:rPr lang="en-US" sz="1100" b="0" i="0" u="none" strike="noStrike" dirty="0">
                          <a:solidFill>
                            <a:srgbClr val="212121"/>
                          </a:solidFill>
                          <a:effectLst/>
                          <a:latin typeface="+mn-lt"/>
                        </a:rPr>
                        <a:t>0.414634</a:t>
                      </a:r>
                    </a:p>
                  </a:txBody>
                  <a:tcPr marT="9525" marB="0" anchor="ctr"/>
                </a:tc>
                <a:tc>
                  <a:txBody>
                    <a:bodyPr/>
                    <a:lstStyle/>
                    <a:p>
                      <a:pPr algn="r" fontAlgn="b"/>
                      <a:r>
                        <a:rPr lang="en-US" sz="1100" b="0" i="0" u="none" strike="noStrike" dirty="0">
                          <a:solidFill>
                            <a:srgbClr val="212121"/>
                          </a:solidFill>
                          <a:effectLst/>
                          <a:latin typeface="+mn-lt"/>
                        </a:rPr>
                        <a:t>0.611419</a:t>
                      </a:r>
                    </a:p>
                  </a:txBody>
                  <a:tcPr marT="9525" marB="0" anchor="ctr"/>
                </a:tc>
                <a:extLst>
                  <a:ext uri="{0D108BD9-81ED-4DB2-BD59-A6C34878D82A}">
                    <a16:rowId xmlns:a16="http://schemas.microsoft.com/office/drawing/2014/main" val="689146104"/>
                  </a:ext>
                </a:extLst>
              </a:tr>
              <a:tr h="243740">
                <a:tc vMerge="1">
                  <a:txBody>
                    <a:bodyPr/>
                    <a:lstStyle/>
                    <a:p>
                      <a:pPr algn="l" fontAlgn="b"/>
                      <a:endParaRPr lang="en-US" sz="1100" b="1" i="0" u="none" strike="noStrike" dirty="0">
                        <a:solidFill>
                          <a:srgbClr val="212121"/>
                        </a:solidFill>
                        <a:effectLst/>
                        <a:latin typeface="+mn-lt"/>
                      </a:endParaRPr>
                    </a:p>
                  </a:txBody>
                  <a:tcPr marT="9525" marB="0" anchor="ctr"/>
                </a:tc>
                <a:tc>
                  <a:txBody>
                    <a:bodyPr/>
                    <a:lstStyle/>
                    <a:p>
                      <a:pPr algn="l" fontAlgn="b"/>
                      <a:r>
                        <a:rPr lang="en-US" sz="1100" b="1" i="0" u="none" strike="noStrike" dirty="0">
                          <a:solidFill>
                            <a:schemeClr val="tx1"/>
                          </a:solidFill>
                          <a:effectLst/>
                          <a:latin typeface="+mn-lt"/>
                        </a:rPr>
                        <a:t>Decision Tree (3)</a:t>
                      </a:r>
                    </a:p>
                  </a:txBody>
                  <a:tcPr marT="9525" marB="0" anchor="ctr"/>
                </a:tc>
                <a:tc>
                  <a:txBody>
                    <a:bodyPr/>
                    <a:lstStyle/>
                    <a:p>
                      <a:pPr algn="r" fontAlgn="b"/>
                      <a:r>
                        <a:rPr lang="en-US" sz="1100" b="0" i="0" u="none" strike="noStrike">
                          <a:solidFill>
                            <a:srgbClr val="212121"/>
                          </a:solidFill>
                          <a:effectLst/>
                          <a:latin typeface="+mn-lt"/>
                        </a:rPr>
                        <a:t>0.697842</a:t>
                      </a:r>
                    </a:p>
                  </a:txBody>
                  <a:tcPr marT="9525" marB="0" anchor="ctr"/>
                </a:tc>
                <a:tc>
                  <a:txBody>
                    <a:bodyPr/>
                    <a:lstStyle/>
                    <a:p>
                      <a:pPr algn="r" fontAlgn="b"/>
                      <a:r>
                        <a:rPr lang="en-US" sz="1100" b="0" i="0" u="none" strike="noStrike">
                          <a:solidFill>
                            <a:srgbClr val="212121"/>
                          </a:solidFill>
                          <a:effectLst/>
                          <a:latin typeface="+mn-lt"/>
                        </a:rPr>
                        <a:t>0.272727</a:t>
                      </a:r>
                    </a:p>
                  </a:txBody>
                  <a:tcPr marT="9525" marB="0" anchor="ctr"/>
                </a:tc>
                <a:tc>
                  <a:txBody>
                    <a:bodyPr/>
                    <a:lstStyle/>
                    <a:p>
                      <a:pPr algn="r" fontAlgn="b"/>
                      <a:r>
                        <a:rPr lang="en-US" sz="1100" b="0" i="0" u="none" strike="noStrike">
                          <a:solidFill>
                            <a:srgbClr val="212121"/>
                          </a:solidFill>
                          <a:effectLst/>
                          <a:latin typeface="+mn-lt"/>
                        </a:rPr>
                        <a:t>0.1875</a:t>
                      </a:r>
                    </a:p>
                  </a:txBody>
                  <a:tcPr marT="9525" marB="0" anchor="ctr"/>
                </a:tc>
                <a:tc>
                  <a:txBody>
                    <a:bodyPr/>
                    <a:lstStyle/>
                    <a:p>
                      <a:pPr algn="r" fontAlgn="b"/>
                      <a:r>
                        <a:rPr lang="en-US" sz="1100" b="0" i="0" u="none" strike="noStrike" dirty="0">
                          <a:solidFill>
                            <a:srgbClr val="212121"/>
                          </a:solidFill>
                          <a:effectLst/>
                          <a:latin typeface="+mn-lt"/>
                        </a:rPr>
                        <a:t>0.222222</a:t>
                      </a:r>
                    </a:p>
                  </a:txBody>
                  <a:tcPr marT="9525" marB="0" anchor="ctr"/>
                </a:tc>
                <a:tc>
                  <a:txBody>
                    <a:bodyPr/>
                    <a:lstStyle/>
                    <a:p>
                      <a:pPr algn="r" fontAlgn="b"/>
                      <a:r>
                        <a:rPr lang="en-US" sz="1100" b="0" i="0" u="none" strike="noStrike" dirty="0">
                          <a:solidFill>
                            <a:srgbClr val="212121"/>
                          </a:solidFill>
                          <a:effectLst/>
                          <a:latin typeface="+mn-lt"/>
                        </a:rPr>
                        <a:t>0.518984</a:t>
                      </a:r>
                    </a:p>
                  </a:txBody>
                  <a:tcPr marT="9525" marB="0" anchor="ctr"/>
                </a:tc>
                <a:extLst>
                  <a:ext uri="{0D108BD9-81ED-4DB2-BD59-A6C34878D82A}">
                    <a16:rowId xmlns:a16="http://schemas.microsoft.com/office/drawing/2014/main" val="3393167843"/>
                  </a:ext>
                </a:extLst>
              </a:tr>
              <a:tr h="243740">
                <a:tc vMerge="1">
                  <a:txBody>
                    <a:bodyPr/>
                    <a:lstStyle/>
                    <a:p>
                      <a:pPr algn="l" fontAlgn="b"/>
                      <a:endParaRPr lang="en-US" sz="1100" b="1" i="0" u="none" strike="noStrike" dirty="0">
                        <a:solidFill>
                          <a:schemeClr val="bg1"/>
                        </a:solidFill>
                        <a:effectLst/>
                        <a:latin typeface="+mn-lt"/>
                      </a:endParaRPr>
                    </a:p>
                  </a:txBody>
                  <a:tcPr marT="9525" marB="0" anchor="ctr"/>
                </a:tc>
                <a:tc>
                  <a:txBody>
                    <a:bodyPr/>
                    <a:lstStyle/>
                    <a:p>
                      <a:pPr algn="l" fontAlgn="b"/>
                      <a:r>
                        <a:rPr lang="en-US" sz="1100" b="1" i="0" u="none" strike="noStrike" dirty="0">
                          <a:solidFill>
                            <a:schemeClr val="tx1"/>
                          </a:solidFill>
                          <a:effectLst/>
                          <a:latin typeface="+mn-lt"/>
                        </a:rPr>
                        <a:t>XGBoost (3)</a:t>
                      </a:r>
                    </a:p>
                  </a:txBody>
                  <a:tcPr marT="9525" marB="0" anchor="ctr"/>
                </a:tc>
                <a:tc>
                  <a:txBody>
                    <a:bodyPr/>
                    <a:lstStyle/>
                    <a:p>
                      <a:pPr algn="r" fontAlgn="b"/>
                      <a:r>
                        <a:rPr lang="en-US" sz="1100" b="0" i="0" u="none" strike="noStrike" dirty="0">
                          <a:solidFill>
                            <a:srgbClr val="212121"/>
                          </a:solidFill>
                          <a:effectLst/>
                          <a:latin typeface="+mn-lt"/>
                        </a:rPr>
                        <a:t>0.76259</a:t>
                      </a:r>
                    </a:p>
                  </a:txBody>
                  <a:tcPr marT="9525" marB="0" anchor="ctr"/>
                </a:tc>
                <a:tc>
                  <a:txBody>
                    <a:bodyPr/>
                    <a:lstStyle/>
                    <a:p>
                      <a:pPr algn="r" fontAlgn="b"/>
                      <a:r>
                        <a:rPr lang="en-US" sz="1100" b="0" i="0" u="none" strike="noStrike" dirty="0">
                          <a:solidFill>
                            <a:srgbClr val="212121"/>
                          </a:solidFill>
                          <a:effectLst/>
                          <a:latin typeface="+mn-lt"/>
                        </a:rPr>
                        <a:t>0.454545</a:t>
                      </a:r>
                    </a:p>
                  </a:txBody>
                  <a:tcPr marT="9525" marB="0" anchor="ctr"/>
                </a:tc>
                <a:tc>
                  <a:txBody>
                    <a:bodyPr/>
                    <a:lstStyle/>
                    <a:p>
                      <a:pPr algn="r" fontAlgn="b"/>
                      <a:r>
                        <a:rPr lang="en-US" sz="1100" b="0" i="0" u="none" strike="noStrike" dirty="0">
                          <a:solidFill>
                            <a:srgbClr val="212121"/>
                          </a:solidFill>
                          <a:effectLst/>
                          <a:latin typeface="+mn-lt"/>
                        </a:rPr>
                        <a:t>0.15625</a:t>
                      </a:r>
                    </a:p>
                  </a:txBody>
                  <a:tcPr marT="9525" marB="0" anchor="ctr"/>
                </a:tc>
                <a:tc>
                  <a:txBody>
                    <a:bodyPr/>
                    <a:lstStyle/>
                    <a:p>
                      <a:pPr algn="r" fontAlgn="b"/>
                      <a:r>
                        <a:rPr lang="en-US" sz="1100" b="0" i="0" u="none" strike="noStrike" dirty="0">
                          <a:solidFill>
                            <a:srgbClr val="212121"/>
                          </a:solidFill>
                          <a:effectLst/>
                          <a:latin typeface="+mn-lt"/>
                        </a:rPr>
                        <a:t>0.232558</a:t>
                      </a:r>
                    </a:p>
                  </a:txBody>
                  <a:tcPr marT="9525" marB="0" anchor="ctr"/>
                </a:tc>
                <a:tc>
                  <a:txBody>
                    <a:bodyPr/>
                    <a:lstStyle/>
                    <a:p>
                      <a:pPr algn="r" fontAlgn="b"/>
                      <a:r>
                        <a:rPr lang="en-US" sz="1100" b="0" i="0" u="none" strike="noStrike" dirty="0">
                          <a:solidFill>
                            <a:srgbClr val="212121"/>
                          </a:solidFill>
                          <a:effectLst/>
                          <a:latin typeface="+mn-lt"/>
                        </a:rPr>
                        <a:t>0.550088</a:t>
                      </a:r>
                    </a:p>
                  </a:txBody>
                  <a:tcPr marT="9525" marB="0" anchor="ctr"/>
                </a:tc>
                <a:extLst>
                  <a:ext uri="{0D108BD9-81ED-4DB2-BD59-A6C34878D82A}">
                    <a16:rowId xmlns:a16="http://schemas.microsoft.com/office/drawing/2014/main" val="741338341"/>
                  </a:ext>
                </a:extLst>
              </a:tr>
            </a:tbl>
          </a:graphicData>
        </a:graphic>
      </p:graphicFrame>
      <p:sp>
        <p:nvSpPr>
          <p:cNvPr id="3" name="TextBox 2">
            <a:extLst>
              <a:ext uri="{FF2B5EF4-FFF2-40B4-BE49-F238E27FC236}">
                <a16:creationId xmlns:a16="http://schemas.microsoft.com/office/drawing/2014/main" id="{E97CEE12-1BED-BE96-FB10-1F734AA04B7E}"/>
              </a:ext>
            </a:extLst>
          </p:cNvPr>
          <p:cNvSpPr txBox="1"/>
          <p:nvPr/>
        </p:nvSpPr>
        <p:spPr>
          <a:xfrm>
            <a:off x="8204720" y="2413337"/>
            <a:ext cx="3465664" cy="2031325"/>
          </a:xfrm>
          <a:prstGeom prst="rect">
            <a:avLst/>
          </a:prstGeom>
          <a:noFill/>
        </p:spPr>
        <p:txBody>
          <a:bodyPr wrap="square" rtlCol="0" anchor="ctr">
            <a:spAutoFit/>
          </a:bodyPr>
          <a:lstStyle/>
          <a:p>
            <a:r>
              <a:rPr lang="en-US" sz="1800" b="0" i="1" dirty="0">
                <a:solidFill>
                  <a:srgbClr val="212121"/>
                </a:solidFill>
                <a:effectLst/>
                <a:latin typeface="+mn-lt"/>
              </a:rPr>
              <a:t>From</a:t>
            </a:r>
            <a:r>
              <a:rPr lang="en-US" sz="1800" b="0" i="0" dirty="0">
                <a:solidFill>
                  <a:srgbClr val="212121"/>
                </a:solidFill>
                <a:effectLst/>
                <a:latin typeface="+mn-lt"/>
              </a:rPr>
              <a:t> the comparison table above, it is found that;</a:t>
            </a:r>
          </a:p>
          <a:p>
            <a:endParaRPr lang="en-US" sz="1800" b="0" i="0" dirty="0">
              <a:solidFill>
                <a:srgbClr val="212121"/>
              </a:solidFill>
              <a:effectLst/>
              <a:latin typeface="+mn-lt"/>
            </a:endParaRPr>
          </a:p>
          <a:p>
            <a:r>
              <a:rPr lang="en-US" sz="1800" b="1" i="0" dirty="0">
                <a:solidFill>
                  <a:srgbClr val="212121"/>
                </a:solidFill>
                <a:effectLst/>
                <a:latin typeface="+mn-lt"/>
              </a:rPr>
              <a:t>Logistic Regression (1)</a:t>
            </a:r>
            <a:r>
              <a:rPr lang="en-US" sz="1800" b="0" i="0" dirty="0">
                <a:solidFill>
                  <a:srgbClr val="212121"/>
                </a:solidFill>
                <a:effectLst/>
                <a:latin typeface="+mn-lt"/>
              </a:rPr>
              <a:t> is the best algorithm with the highest </a:t>
            </a:r>
          </a:p>
          <a:p>
            <a:pPr marL="342900" indent="-342900">
              <a:buFont typeface="Arial" panose="020B0604020202020204" pitchFamily="34" charset="0"/>
              <a:buChar char="•"/>
            </a:pPr>
            <a:r>
              <a:rPr lang="en-US" sz="1800" b="0" i="0" dirty="0">
                <a:solidFill>
                  <a:srgbClr val="212121"/>
                </a:solidFill>
                <a:effectLst/>
                <a:latin typeface="+mn-lt"/>
              </a:rPr>
              <a:t>Accuracy and </a:t>
            </a:r>
          </a:p>
          <a:p>
            <a:pPr marL="342900" indent="-342900">
              <a:buFont typeface="Arial" panose="020B0604020202020204" pitchFamily="34" charset="0"/>
              <a:buChar char="•"/>
            </a:pPr>
            <a:r>
              <a:rPr lang="en-US" sz="1800" b="0" i="0" dirty="0">
                <a:solidFill>
                  <a:srgbClr val="212121"/>
                </a:solidFill>
                <a:effectLst/>
                <a:latin typeface="+mn-lt"/>
              </a:rPr>
              <a:t>F1 score</a:t>
            </a:r>
            <a:endParaRPr lang="en-US" sz="1800" dirty="0">
              <a:latin typeface="+mn-lt"/>
            </a:endParaRPr>
          </a:p>
        </p:txBody>
      </p:sp>
    </p:spTree>
    <p:custDataLst>
      <p:tags r:id="rId1"/>
    </p:custDataLst>
    <p:extLst>
      <p:ext uri="{BB962C8B-B14F-4D97-AF65-F5344CB8AC3E}">
        <p14:creationId xmlns:p14="http://schemas.microsoft.com/office/powerpoint/2010/main" val="3408284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B6F7-B228-E72A-30C7-D2D5E8BC8B72}"/>
              </a:ext>
            </a:extLst>
          </p:cNvPr>
          <p:cNvSpPr>
            <a:spLocks noGrp="1"/>
          </p:cNvSpPr>
          <p:nvPr>
            <p:ph type="title"/>
          </p:nvPr>
        </p:nvSpPr>
        <p:spPr/>
        <p:txBody>
          <a:bodyPr/>
          <a:lstStyle/>
          <a:p>
            <a:r>
              <a:rPr lang="en-US" dirty="0"/>
              <a:t>Final Training Model</a:t>
            </a:r>
          </a:p>
        </p:txBody>
      </p:sp>
      <p:sp>
        <p:nvSpPr>
          <p:cNvPr id="3" name="Content Placeholder 2">
            <a:extLst>
              <a:ext uri="{FF2B5EF4-FFF2-40B4-BE49-F238E27FC236}">
                <a16:creationId xmlns:a16="http://schemas.microsoft.com/office/drawing/2014/main" id="{34308163-29B0-A87C-9CDE-43741C1C62FE}"/>
              </a:ext>
            </a:extLst>
          </p:cNvPr>
          <p:cNvSpPr>
            <a:spLocks noGrp="1"/>
          </p:cNvSpPr>
          <p:nvPr>
            <p:ph idx="1"/>
          </p:nvPr>
        </p:nvSpPr>
        <p:spPr>
          <a:xfrm>
            <a:off x="965200" y="1169968"/>
            <a:ext cx="4439920" cy="5162731"/>
          </a:xfrm>
        </p:spPr>
        <p:txBody>
          <a:bodyPr anchor="ctr"/>
          <a:lstStyle/>
          <a:p>
            <a:pPr marL="0" indent="0">
              <a:buNone/>
            </a:pPr>
            <a:r>
              <a:rPr lang="en-US" sz="2000" dirty="0"/>
              <a:t>The confusion matrix summarizes how many data points were correctly or incorrectly classified into different categories.</a:t>
            </a:r>
          </a:p>
          <a:p>
            <a:pPr marL="0" indent="0">
              <a:buNone/>
            </a:pPr>
            <a:endParaRPr lang="en-US" sz="2000" dirty="0"/>
          </a:p>
          <a:p>
            <a:pPr marL="0" indent="0">
              <a:buNone/>
            </a:pPr>
            <a:r>
              <a:rPr lang="en-US" sz="2000" dirty="0"/>
              <a:t>Carrying out model training using the Logistic Regression algorithm with all features scenario.</a:t>
            </a:r>
          </a:p>
        </p:txBody>
      </p:sp>
      <p:pic>
        <p:nvPicPr>
          <p:cNvPr id="3076" name="Picture 4">
            <a:extLst>
              <a:ext uri="{FF2B5EF4-FFF2-40B4-BE49-F238E27FC236}">
                <a16:creationId xmlns:a16="http://schemas.microsoft.com/office/drawing/2014/main" id="{0220360F-9F9E-2FEB-7DB0-B107B4F282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70880" y="1571213"/>
            <a:ext cx="4640831" cy="436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874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1B20-EA67-6A3A-192B-1720829C173B}"/>
              </a:ext>
            </a:extLst>
          </p:cNvPr>
          <p:cNvSpPr>
            <a:spLocks noGrp="1"/>
          </p:cNvSpPr>
          <p:nvPr>
            <p:ph type="title"/>
          </p:nvPr>
        </p:nvSpPr>
        <p:spPr/>
        <p:txBody>
          <a:bodyPr/>
          <a:lstStyle/>
          <a:p>
            <a:r>
              <a:rPr lang="en-GB" dirty="0" err="1"/>
              <a:t>iNterpreting</a:t>
            </a:r>
            <a:r>
              <a:rPr lang="en-GB" dirty="0"/>
              <a:t> Data</a:t>
            </a:r>
            <a:endParaRPr lang="en-US" dirty="0"/>
          </a:p>
        </p:txBody>
      </p:sp>
      <p:sp>
        <p:nvSpPr>
          <p:cNvPr id="8" name="TextBox 7">
            <a:extLst>
              <a:ext uri="{FF2B5EF4-FFF2-40B4-BE49-F238E27FC236}">
                <a16:creationId xmlns:a16="http://schemas.microsoft.com/office/drawing/2014/main" id="{8D849022-9DDD-4EF8-36C6-55ED002BC7D0}"/>
              </a:ext>
            </a:extLst>
          </p:cNvPr>
          <p:cNvSpPr txBox="1"/>
          <p:nvPr/>
        </p:nvSpPr>
        <p:spPr>
          <a:xfrm>
            <a:off x="2371599" y="2749068"/>
            <a:ext cx="906017" cy="461665"/>
          </a:xfrm>
          <a:prstGeom prst="rect">
            <a:avLst/>
          </a:prstGeom>
          <a:noFill/>
        </p:spPr>
        <p:txBody>
          <a:bodyPr wrap="none" rtlCol="0">
            <a:spAutoFit/>
          </a:bodyPr>
          <a:lstStyle/>
          <a:p>
            <a:r>
              <a:rPr lang="en-US" sz="1200" b="1" dirty="0">
                <a:solidFill>
                  <a:schemeClr val="bg1">
                    <a:lumMod val="75000"/>
                  </a:schemeClr>
                </a:solidFill>
                <a:latin typeface="+mn-lt"/>
              </a:rPr>
              <a:t>Obtaining</a:t>
            </a:r>
          </a:p>
          <a:p>
            <a:pPr algn="ctr"/>
            <a:r>
              <a:rPr lang="en-US" sz="1200" b="1" dirty="0">
                <a:solidFill>
                  <a:schemeClr val="bg1">
                    <a:lumMod val="75000"/>
                  </a:schemeClr>
                </a:solidFill>
                <a:latin typeface="+mn-lt"/>
              </a:rPr>
              <a:t>Data</a:t>
            </a:r>
          </a:p>
        </p:txBody>
      </p:sp>
      <p:sp>
        <p:nvSpPr>
          <p:cNvPr id="9" name="TextBox 8">
            <a:extLst>
              <a:ext uri="{FF2B5EF4-FFF2-40B4-BE49-F238E27FC236}">
                <a16:creationId xmlns:a16="http://schemas.microsoft.com/office/drawing/2014/main" id="{8DF9AB9C-A8C4-8EED-0CB7-F8FAD724C6F3}"/>
              </a:ext>
            </a:extLst>
          </p:cNvPr>
          <p:cNvSpPr txBox="1"/>
          <p:nvPr/>
        </p:nvSpPr>
        <p:spPr>
          <a:xfrm>
            <a:off x="4904315" y="1046500"/>
            <a:ext cx="1882247" cy="584775"/>
          </a:xfrm>
          <a:prstGeom prst="rect">
            <a:avLst/>
          </a:prstGeom>
          <a:noFill/>
        </p:spPr>
        <p:txBody>
          <a:bodyPr wrap="none" rtlCol="0">
            <a:spAutoFit/>
          </a:bodyPr>
          <a:lstStyle/>
          <a:p>
            <a:r>
              <a:rPr lang="en-US" sz="3200" b="1" spc="300" dirty="0">
                <a:solidFill>
                  <a:schemeClr val="bg1">
                    <a:lumMod val="75000"/>
                  </a:schemeClr>
                </a:solidFill>
                <a:latin typeface="+mn-lt"/>
              </a:rPr>
              <a:t>OSEM</a:t>
            </a:r>
            <a:r>
              <a:rPr lang="en-US" sz="3200" b="1" spc="300" dirty="0">
                <a:solidFill>
                  <a:srgbClr val="062D7B"/>
                </a:solidFill>
                <a:latin typeface="+mn-lt"/>
              </a:rPr>
              <a:t>N</a:t>
            </a:r>
            <a:endParaRPr lang="en-US" sz="2400" spc="300" dirty="0">
              <a:solidFill>
                <a:srgbClr val="062D7B"/>
              </a:solidFill>
              <a:latin typeface="+mn-lt"/>
            </a:endParaRPr>
          </a:p>
        </p:txBody>
      </p:sp>
      <p:sp>
        <p:nvSpPr>
          <p:cNvPr id="10" name="TextBox 9">
            <a:extLst>
              <a:ext uri="{FF2B5EF4-FFF2-40B4-BE49-F238E27FC236}">
                <a16:creationId xmlns:a16="http://schemas.microsoft.com/office/drawing/2014/main" id="{7D08635A-593D-D2CD-F07F-22C1793FDB6F}"/>
              </a:ext>
            </a:extLst>
          </p:cNvPr>
          <p:cNvSpPr txBox="1"/>
          <p:nvPr/>
        </p:nvSpPr>
        <p:spPr>
          <a:xfrm>
            <a:off x="3847478" y="2776575"/>
            <a:ext cx="947695" cy="461665"/>
          </a:xfrm>
          <a:prstGeom prst="rect">
            <a:avLst/>
          </a:prstGeom>
          <a:noFill/>
        </p:spPr>
        <p:txBody>
          <a:bodyPr wrap="none" rtlCol="0">
            <a:spAutoFit/>
          </a:bodyPr>
          <a:lstStyle/>
          <a:p>
            <a:r>
              <a:rPr lang="en-US" sz="1200" b="1" dirty="0">
                <a:solidFill>
                  <a:schemeClr val="bg1">
                    <a:lumMod val="75000"/>
                  </a:schemeClr>
                </a:solidFill>
                <a:latin typeface="+mn-lt"/>
              </a:rPr>
              <a:t>Scrubbing</a:t>
            </a:r>
          </a:p>
          <a:p>
            <a:pPr algn="ctr"/>
            <a:r>
              <a:rPr lang="en-US" sz="1200" b="1" dirty="0">
                <a:solidFill>
                  <a:schemeClr val="bg1">
                    <a:lumMod val="75000"/>
                  </a:schemeClr>
                </a:solidFill>
                <a:latin typeface="+mn-lt"/>
              </a:rPr>
              <a:t>Data</a:t>
            </a:r>
          </a:p>
        </p:txBody>
      </p:sp>
      <p:sp>
        <p:nvSpPr>
          <p:cNvPr id="11" name="TextBox 10">
            <a:extLst>
              <a:ext uri="{FF2B5EF4-FFF2-40B4-BE49-F238E27FC236}">
                <a16:creationId xmlns:a16="http://schemas.microsoft.com/office/drawing/2014/main" id="{87C00BC4-C5C8-0516-A407-41A84A3F923F}"/>
              </a:ext>
            </a:extLst>
          </p:cNvPr>
          <p:cNvSpPr txBox="1"/>
          <p:nvPr/>
        </p:nvSpPr>
        <p:spPr>
          <a:xfrm>
            <a:off x="5400849" y="2776575"/>
            <a:ext cx="896399" cy="461665"/>
          </a:xfrm>
          <a:prstGeom prst="rect">
            <a:avLst/>
          </a:prstGeom>
          <a:noFill/>
        </p:spPr>
        <p:txBody>
          <a:bodyPr wrap="none" rtlCol="0">
            <a:spAutoFit/>
          </a:bodyPr>
          <a:lstStyle/>
          <a:p>
            <a:r>
              <a:rPr lang="en-US" sz="1200" b="1" dirty="0">
                <a:solidFill>
                  <a:schemeClr val="bg1">
                    <a:lumMod val="75000"/>
                  </a:schemeClr>
                </a:solidFill>
                <a:latin typeface="+mn-lt"/>
              </a:rPr>
              <a:t>Exploring</a:t>
            </a:r>
          </a:p>
          <a:p>
            <a:pPr algn="ctr"/>
            <a:r>
              <a:rPr lang="en-US" sz="1200" b="1" dirty="0">
                <a:solidFill>
                  <a:schemeClr val="bg1">
                    <a:lumMod val="75000"/>
                  </a:schemeClr>
                </a:solidFill>
                <a:latin typeface="+mn-lt"/>
              </a:rPr>
              <a:t>Data</a:t>
            </a:r>
          </a:p>
        </p:txBody>
      </p:sp>
      <p:sp>
        <p:nvSpPr>
          <p:cNvPr id="12" name="TextBox 11">
            <a:extLst>
              <a:ext uri="{FF2B5EF4-FFF2-40B4-BE49-F238E27FC236}">
                <a16:creationId xmlns:a16="http://schemas.microsoft.com/office/drawing/2014/main" id="{915C91FF-30FC-A835-73A1-01970739F35F}"/>
              </a:ext>
            </a:extLst>
          </p:cNvPr>
          <p:cNvSpPr txBox="1"/>
          <p:nvPr/>
        </p:nvSpPr>
        <p:spPr>
          <a:xfrm>
            <a:off x="6902924" y="2842167"/>
            <a:ext cx="862737" cy="461665"/>
          </a:xfrm>
          <a:prstGeom prst="rect">
            <a:avLst/>
          </a:prstGeom>
          <a:noFill/>
        </p:spPr>
        <p:txBody>
          <a:bodyPr wrap="none" rtlCol="0">
            <a:spAutoFit/>
          </a:bodyPr>
          <a:lstStyle/>
          <a:p>
            <a:r>
              <a:rPr lang="en-US" sz="1200" b="1" dirty="0">
                <a:solidFill>
                  <a:schemeClr val="bg1">
                    <a:lumMod val="75000"/>
                  </a:schemeClr>
                </a:solidFill>
                <a:latin typeface="+mn-lt"/>
              </a:rPr>
              <a:t>Modeling</a:t>
            </a:r>
          </a:p>
          <a:p>
            <a:pPr algn="ctr"/>
            <a:r>
              <a:rPr lang="en-US" sz="1200" b="1" dirty="0">
                <a:solidFill>
                  <a:schemeClr val="bg1">
                    <a:lumMod val="75000"/>
                  </a:schemeClr>
                </a:solidFill>
                <a:latin typeface="+mn-lt"/>
              </a:rPr>
              <a:t>Data</a:t>
            </a:r>
          </a:p>
        </p:txBody>
      </p:sp>
      <p:sp>
        <p:nvSpPr>
          <p:cNvPr id="13" name="TextBox 12">
            <a:extLst>
              <a:ext uri="{FF2B5EF4-FFF2-40B4-BE49-F238E27FC236}">
                <a16:creationId xmlns:a16="http://schemas.microsoft.com/office/drawing/2014/main" id="{8F1106F6-8DA8-1F28-2FA9-982F27D91D01}"/>
              </a:ext>
            </a:extLst>
          </p:cNvPr>
          <p:cNvSpPr txBox="1"/>
          <p:nvPr/>
        </p:nvSpPr>
        <p:spPr>
          <a:xfrm>
            <a:off x="8234868" y="2842166"/>
            <a:ext cx="1056700" cy="461665"/>
          </a:xfrm>
          <a:prstGeom prst="rect">
            <a:avLst/>
          </a:prstGeom>
          <a:noFill/>
        </p:spPr>
        <p:txBody>
          <a:bodyPr wrap="none" rtlCol="0">
            <a:spAutoFit/>
          </a:bodyPr>
          <a:lstStyle/>
          <a:p>
            <a:r>
              <a:rPr lang="en-US" sz="1200" b="1" dirty="0" err="1">
                <a:solidFill>
                  <a:srgbClr val="062D7B"/>
                </a:solidFill>
                <a:latin typeface="+mn-lt"/>
              </a:rPr>
              <a:t>iNterpreting</a:t>
            </a:r>
            <a:endParaRPr lang="en-US" sz="1200" b="1" dirty="0">
              <a:solidFill>
                <a:srgbClr val="062D7B"/>
              </a:solidFill>
              <a:latin typeface="+mn-lt"/>
            </a:endParaRPr>
          </a:p>
          <a:p>
            <a:pPr algn="ctr"/>
            <a:r>
              <a:rPr lang="en-US" sz="1200" b="1" dirty="0">
                <a:solidFill>
                  <a:srgbClr val="062D7B"/>
                </a:solidFill>
                <a:latin typeface="+mn-lt"/>
              </a:rPr>
              <a:t>Data</a:t>
            </a:r>
          </a:p>
        </p:txBody>
      </p:sp>
      <p:sp>
        <p:nvSpPr>
          <p:cNvPr id="14" name="TextBox 13">
            <a:extLst>
              <a:ext uri="{FF2B5EF4-FFF2-40B4-BE49-F238E27FC236}">
                <a16:creationId xmlns:a16="http://schemas.microsoft.com/office/drawing/2014/main" id="{5BADF09E-E484-24F0-D17C-2FF400F96FDA}"/>
              </a:ext>
            </a:extLst>
          </p:cNvPr>
          <p:cNvSpPr txBox="1"/>
          <p:nvPr/>
        </p:nvSpPr>
        <p:spPr>
          <a:xfrm>
            <a:off x="7985526" y="3366525"/>
            <a:ext cx="1475231" cy="430887"/>
          </a:xfrm>
          <a:prstGeom prst="rect">
            <a:avLst/>
          </a:prstGeom>
          <a:noFill/>
        </p:spPr>
        <p:txBody>
          <a:bodyPr wrap="square" rtlCol="0">
            <a:spAutoFit/>
          </a:bodyPr>
          <a:lstStyle/>
          <a:p>
            <a:pPr algn="ctr"/>
            <a:r>
              <a:rPr lang="en-US" sz="1100" dirty="0">
                <a:solidFill>
                  <a:srgbClr val="062D7B"/>
                </a:solidFill>
                <a:latin typeface="+mn-lt"/>
              </a:rPr>
              <a:t>Put the results into good use</a:t>
            </a:r>
          </a:p>
        </p:txBody>
      </p:sp>
      <p:sp>
        <p:nvSpPr>
          <p:cNvPr id="15" name="TextBox 14">
            <a:extLst>
              <a:ext uri="{FF2B5EF4-FFF2-40B4-BE49-F238E27FC236}">
                <a16:creationId xmlns:a16="http://schemas.microsoft.com/office/drawing/2014/main" id="{8C9B1A4E-E1CD-1854-B73A-40EB3E4A2888}"/>
              </a:ext>
            </a:extLst>
          </p:cNvPr>
          <p:cNvSpPr txBox="1"/>
          <p:nvPr/>
        </p:nvSpPr>
        <p:spPr>
          <a:xfrm>
            <a:off x="3546840" y="3282792"/>
            <a:ext cx="1475231" cy="769441"/>
          </a:xfrm>
          <a:prstGeom prst="rect">
            <a:avLst/>
          </a:prstGeom>
          <a:noFill/>
        </p:spPr>
        <p:txBody>
          <a:bodyPr wrap="square" rtlCol="0">
            <a:spAutoFit/>
          </a:bodyPr>
          <a:lstStyle/>
          <a:p>
            <a:pPr algn="ctr"/>
            <a:r>
              <a:rPr lang="en-US" sz="1100" dirty="0">
                <a:solidFill>
                  <a:schemeClr val="bg1">
                    <a:lumMod val="75000"/>
                  </a:schemeClr>
                </a:solidFill>
                <a:latin typeface="+mn-lt"/>
              </a:rPr>
              <a:t>Clean data to formats that machine understands</a:t>
            </a:r>
          </a:p>
        </p:txBody>
      </p:sp>
      <p:sp>
        <p:nvSpPr>
          <p:cNvPr id="16" name="TextBox 15">
            <a:extLst>
              <a:ext uri="{FF2B5EF4-FFF2-40B4-BE49-F238E27FC236}">
                <a16:creationId xmlns:a16="http://schemas.microsoft.com/office/drawing/2014/main" id="{409B6FFF-CE93-DFF5-2834-333D97D3A0E2}"/>
              </a:ext>
            </a:extLst>
          </p:cNvPr>
          <p:cNvSpPr txBox="1"/>
          <p:nvPr/>
        </p:nvSpPr>
        <p:spPr>
          <a:xfrm>
            <a:off x="5074564" y="3309088"/>
            <a:ext cx="1475231" cy="600164"/>
          </a:xfrm>
          <a:prstGeom prst="rect">
            <a:avLst/>
          </a:prstGeom>
          <a:noFill/>
        </p:spPr>
        <p:txBody>
          <a:bodyPr wrap="square" rtlCol="0">
            <a:spAutoFit/>
          </a:bodyPr>
          <a:lstStyle/>
          <a:p>
            <a:pPr algn="ctr"/>
            <a:r>
              <a:rPr lang="en-US" sz="1100" dirty="0">
                <a:solidFill>
                  <a:schemeClr val="bg1">
                    <a:lumMod val="75000"/>
                  </a:schemeClr>
                </a:solidFill>
                <a:latin typeface="+mn-lt"/>
              </a:rPr>
              <a:t>Find patterns and trends using statistical methods</a:t>
            </a:r>
          </a:p>
        </p:txBody>
      </p:sp>
      <p:sp>
        <p:nvSpPr>
          <p:cNvPr id="17" name="TextBox 16">
            <a:extLst>
              <a:ext uri="{FF2B5EF4-FFF2-40B4-BE49-F238E27FC236}">
                <a16:creationId xmlns:a16="http://schemas.microsoft.com/office/drawing/2014/main" id="{321BDB59-2B71-5063-E6E5-0CB930D1DE33}"/>
              </a:ext>
            </a:extLst>
          </p:cNvPr>
          <p:cNvSpPr txBox="1"/>
          <p:nvPr/>
        </p:nvSpPr>
        <p:spPr>
          <a:xfrm>
            <a:off x="6549795" y="3364247"/>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Construct models predict and forecast</a:t>
            </a:r>
          </a:p>
        </p:txBody>
      </p:sp>
      <p:sp>
        <p:nvSpPr>
          <p:cNvPr id="18" name="TextBox 17">
            <a:extLst>
              <a:ext uri="{FF2B5EF4-FFF2-40B4-BE49-F238E27FC236}">
                <a16:creationId xmlns:a16="http://schemas.microsoft.com/office/drawing/2014/main" id="{3480725B-D212-BAA6-FC07-B3EA267D54B5}"/>
              </a:ext>
            </a:extLst>
          </p:cNvPr>
          <p:cNvSpPr txBox="1"/>
          <p:nvPr/>
        </p:nvSpPr>
        <p:spPr>
          <a:xfrm>
            <a:off x="2054130" y="3305521"/>
            <a:ext cx="1475231" cy="430887"/>
          </a:xfrm>
          <a:prstGeom prst="rect">
            <a:avLst/>
          </a:prstGeom>
          <a:noFill/>
        </p:spPr>
        <p:txBody>
          <a:bodyPr wrap="square" rtlCol="0">
            <a:spAutoFit/>
          </a:bodyPr>
          <a:lstStyle/>
          <a:p>
            <a:pPr algn="ctr"/>
            <a:r>
              <a:rPr lang="en-US" sz="1100" dirty="0">
                <a:solidFill>
                  <a:schemeClr val="bg1">
                    <a:lumMod val="75000"/>
                  </a:schemeClr>
                </a:solidFill>
                <a:latin typeface="+mn-lt"/>
              </a:rPr>
              <a:t>Gather data from relevant sources</a:t>
            </a:r>
          </a:p>
        </p:txBody>
      </p:sp>
      <p:pic>
        <p:nvPicPr>
          <p:cNvPr id="3" name="Picture 2">
            <a:extLst>
              <a:ext uri="{FF2B5EF4-FFF2-40B4-BE49-F238E27FC236}">
                <a16:creationId xmlns:a16="http://schemas.microsoft.com/office/drawing/2014/main" id="{9AE5B019-6AE2-54FC-0A54-5ABE12D64EBD}"/>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4332758" y="4904067"/>
            <a:ext cx="1168157" cy="1134932"/>
          </a:xfrm>
          <a:prstGeom prst="rect">
            <a:avLst/>
          </a:prstGeom>
        </p:spPr>
      </p:pic>
      <p:pic>
        <p:nvPicPr>
          <p:cNvPr id="4" name="Picture 3">
            <a:extLst>
              <a:ext uri="{FF2B5EF4-FFF2-40B4-BE49-F238E27FC236}">
                <a16:creationId xmlns:a16="http://schemas.microsoft.com/office/drawing/2014/main" id="{2ADED083-E62A-97CD-DFF8-DC7B416AF991}"/>
              </a:ext>
            </a:extLst>
          </p:cNvPr>
          <p:cNvPicPr>
            <a:picLocks noChangeAspect="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6130809" y="4929495"/>
            <a:ext cx="1101576" cy="1084076"/>
          </a:xfrm>
          <a:prstGeom prst="rect">
            <a:avLst/>
          </a:prstGeom>
        </p:spPr>
      </p:pic>
      <p:pic>
        <p:nvPicPr>
          <p:cNvPr id="6" name="Picture 5">
            <a:extLst>
              <a:ext uri="{FF2B5EF4-FFF2-40B4-BE49-F238E27FC236}">
                <a16:creationId xmlns:a16="http://schemas.microsoft.com/office/drawing/2014/main" id="{B1273865-F858-2A94-FD4E-EC527B5BDF0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9656908" y="4897434"/>
            <a:ext cx="1098924" cy="1148198"/>
          </a:xfrm>
          <a:prstGeom prst="rect">
            <a:avLst/>
          </a:prstGeom>
        </p:spPr>
      </p:pic>
      <p:sp>
        <p:nvSpPr>
          <p:cNvPr id="7" name="TextBox 6">
            <a:extLst>
              <a:ext uri="{FF2B5EF4-FFF2-40B4-BE49-F238E27FC236}">
                <a16:creationId xmlns:a16="http://schemas.microsoft.com/office/drawing/2014/main" id="{61A8E58F-BE55-231B-717E-AF41D42E65D2}"/>
              </a:ext>
            </a:extLst>
          </p:cNvPr>
          <p:cNvSpPr txBox="1"/>
          <p:nvPr/>
        </p:nvSpPr>
        <p:spPr>
          <a:xfrm>
            <a:off x="4414642"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Descriptive</a:t>
            </a:r>
          </a:p>
          <a:p>
            <a:pPr algn="ctr"/>
            <a:r>
              <a:rPr lang="en-US" sz="1100" b="1" dirty="0">
                <a:solidFill>
                  <a:schemeClr val="bg1">
                    <a:lumMod val="75000"/>
                  </a:schemeClr>
                </a:solidFill>
                <a:latin typeface="+mn-lt"/>
              </a:rPr>
              <a:t>Analytics</a:t>
            </a:r>
          </a:p>
        </p:txBody>
      </p:sp>
      <p:pic>
        <p:nvPicPr>
          <p:cNvPr id="21" name="Picture 20" descr="A blue line drawing of a brain and gears&#10;&#10;Description automatically generated">
            <a:extLst>
              <a:ext uri="{FF2B5EF4-FFF2-40B4-BE49-F238E27FC236}">
                <a16:creationId xmlns:a16="http://schemas.microsoft.com/office/drawing/2014/main" id="{D5CB5A71-8A37-0B7A-6CFF-2627E1DBB21E}"/>
              </a:ext>
            </a:extLst>
          </p:cNvPr>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a:off x="7862279" y="4929495"/>
            <a:ext cx="1164736" cy="1084076"/>
          </a:xfrm>
          <a:prstGeom prst="rect">
            <a:avLst/>
          </a:prstGeom>
        </p:spPr>
      </p:pic>
      <p:sp>
        <p:nvSpPr>
          <p:cNvPr id="22" name="TextBox 21">
            <a:extLst>
              <a:ext uri="{FF2B5EF4-FFF2-40B4-BE49-F238E27FC236}">
                <a16:creationId xmlns:a16="http://schemas.microsoft.com/office/drawing/2014/main" id="{D88B2983-8FBB-F30C-7389-CF94E51720AC}"/>
              </a:ext>
            </a:extLst>
          </p:cNvPr>
          <p:cNvSpPr txBox="1"/>
          <p:nvPr/>
        </p:nvSpPr>
        <p:spPr>
          <a:xfrm>
            <a:off x="6211184"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Diagnostic</a:t>
            </a:r>
          </a:p>
          <a:p>
            <a:pPr algn="ctr"/>
            <a:r>
              <a:rPr lang="en-US" sz="1100" b="1" dirty="0">
                <a:solidFill>
                  <a:schemeClr val="bg1">
                    <a:lumMod val="75000"/>
                  </a:schemeClr>
                </a:solidFill>
                <a:latin typeface="+mn-lt"/>
              </a:rPr>
              <a:t>Analytics</a:t>
            </a:r>
          </a:p>
        </p:txBody>
      </p:sp>
      <p:sp>
        <p:nvSpPr>
          <p:cNvPr id="23" name="TextBox 22">
            <a:extLst>
              <a:ext uri="{FF2B5EF4-FFF2-40B4-BE49-F238E27FC236}">
                <a16:creationId xmlns:a16="http://schemas.microsoft.com/office/drawing/2014/main" id="{A6C07A0C-7E34-051E-C412-852B437747D7}"/>
              </a:ext>
            </a:extLst>
          </p:cNvPr>
          <p:cNvSpPr txBox="1"/>
          <p:nvPr/>
        </p:nvSpPr>
        <p:spPr>
          <a:xfrm>
            <a:off x="7927637"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Predictive</a:t>
            </a:r>
          </a:p>
          <a:p>
            <a:pPr algn="ctr"/>
            <a:r>
              <a:rPr lang="en-US" sz="1100" b="1" dirty="0">
                <a:solidFill>
                  <a:schemeClr val="bg1">
                    <a:lumMod val="75000"/>
                  </a:schemeClr>
                </a:solidFill>
                <a:latin typeface="+mn-lt"/>
              </a:rPr>
              <a:t>Analytics</a:t>
            </a:r>
          </a:p>
        </p:txBody>
      </p:sp>
      <p:sp>
        <p:nvSpPr>
          <p:cNvPr id="24" name="TextBox 23">
            <a:extLst>
              <a:ext uri="{FF2B5EF4-FFF2-40B4-BE49-F238E27FC236}">
                <a16:creationId xmlns:a16="http://schemas.microsoft.com/office/drawing/2014/main" id="{89F88C90-A738-5306-D534-019D7047BCA4}"/>
              </a:ext>
            </a:extLst>
          </p:cNvPr>
          <p:cNvSpPr txBox="1"/>
          <p:nvPr/>
        </p:nvSpPr>
        <p:spPr>
          <a:xfrm>
            <a:off x="9656908" y="6170502"/>
            <a:ext cx="1138399" cy="430887"/>
          </a:xfrm>
          <a:prstGeom prst="rect">
            <a:avLst/>
          </a:prstGeom>
          <a:noFill/>
        </p:spPr>
        <p:txBody>
          <a:bodyPr wrap="square" rtlCol="0" anchor="ctr">
            <a:spAutoFit/>
          </a:bodyPr>
          <a:lstStyle/>
          <a:p>
            <a:pPr algn="ctr"/>
            <a:r>
              <a:rPr lang="en-US" sz="1100" b="1" dirty="0">
                <a:solidFill>
                  <a:srgbClr val="062D7B"/>
                </a:solidFill>
                <a:latin typeface="+mn-lt"/>
              </a:rPr>
              <a:t>Prescriptive</a:t>
            </a:r>
          </a:p>
          <a:p>
            <a:pPr algn="ctr"/>
            <a:r>
              <a:rPr lang="en-US" sz="1100" b="1" dirty="0">
                <a:solidFill>
                  <a:srgbClr val="062D7B"/>
                </a:solidFill>
                <a:latin typeface="+mn-lt"/>
              </a:rPr>
              <a:t>Analytics</a:t>
            </a:r>
          </a:p>
        </p:txBody>
      </p:sp>
      <p:pic>
        <p:nvPicPr>
          <p:cNvPr id="26" name="Picture 25" descr="A pickaxe and file folders&#10;&#10;Description automatically generated">
            <a:extLst>
              <a:ext uri="{FF2B5EF4-FFF2-40B4-BE49-F238E27FC236}">
                <a16:creationId xmlns:a16="http://schemas.microsoft.com/office/drawing/2014/main" id="{BEF59BAA-6C85-F3D9-0A41-F89C87A092AF}"/>
              </a:ext>
            </a:extLst>
          </p:cNvPr>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89925" y="1812576"/>
            <a:ext cx="1097058" cy="895931"/>
          </a:xfrm>
          <a:prstGeom prst="rect">
            <a:avLst/>
          </a:prstGeom>
        </p:spPr>
      </p:pic>
      <p:pic>
        <p:nvPicPr>
          <p:cNvPr id="27" name="Picture 26">
            <a:extLst>
              <a:ext uri="{FF2B5EF4-FFF2-40B4-BE49-F238E27FC236}">
                <a16:creationId xmlns:a16="http://schemas.microsoft.com/office/drawing/2014/main" id="{1D9C869C-6904-C34C-C668-B44866349B6B}"/>
              </a:ext>
            </a:extLst>
          </p:cNvPr>
          <p:cNvPicPr>
            <a:picLocks noChangeAspect="1"/>
          </p:cNvPicPr>
          <p:nvPr/>
        </p:nvPicPr>
        <p:blipFill>
          <a:blip r:embed="rId11">
            <a:duotone>
              <a:schemeClr val="accent5">
                <a:shade val="45000"/>
                <a:satMod val="135000"/>
              </a:schemeClr>
              <a:prstClr val="white"/>
            </a:duotone>
          </a:blip>
          <a:stretch>
            <a:fillRect/>
          </a:stretch>
        </p:blipFill>
        <p:spPr>
          <a:xfrm>
            <a:off x="3907960" y="1870159"/>
            <a:ext cx="879817" cy="780765"/>
          </a:xfrm>
          <a:prstGeom prst="rect">
            <a:avLst/>
          </a:prstGeom>
        </p:spPr>
      </p:pic>
      <p:pic>
        <p:nvPicPr>
          <p:cNvPr id="28" name="Picture 27">
            <a:extLst>
              <a:ext uri="{FF2B5EF4-FFF2-40B4-BE49-F238E27FC236}">
                <a16:creationId xmlns:a16="http://schemas.microsoft.com/office/drawing/2014/main" id="{34EAC713-6AD4-8194-0373-76B2A61ABE5A}"/>
              </a:ext>
            </a:extLst>
          </p:cNvPr>
          <p:cNvPicPr>
            <a:picLocks noChangeAspect="1"/>
          </p:cNvPicPr>
          <p:nvPr/>
        </p:nvPicPr>
        <p:blipFill>
          <a:blip r:embed="rId12">
            <a:duotone>
              <a:schemeClr val="accent5">
                <a:shade val="45000"/>
                <a:satMod val="135000"/>
              </a:schemeClr>
              <a:prstClr val="white"/>
            </a:duotone>
          </a:blip>
          <a:stretch>
            <a:fillRect/>
          </a:stretch>
        </p:blipFill>
        <p:spPr>
          <a:xfrm>
            <a:off x="5308754" y="1822967"/>
            <a:ext cx="991498" cy="875149"/>
          </a:xfrm>
          <a:prstGeom prst="rect">
            <a:avLst/>
          </a:prstGeom>
        </p:spPr>
      </p:pic>
      <p:pic>
        <p:nvPicPr>
          <p:cNvPr id="29" name="Picture 28">
            <a:extLst>
              <a:ext uri="{FF2B5EF4-FFF2-40B4-BE49-F238E27FC236}">
                <a16:creationId xmlns:a16="http://schemas.microsoft.com/office/drawing/2014/main" id="{4EB7DD8F-3B61-8E4E-1EBA-256FD1F0491D}"/>
              </a:ext>
            </a:extLst>
          </p:cNvPr>
          <p:cNvPicPr>
            <a:picLocks noChangeAspect="1"/>
          </p:cNvPicPr>
          <p:nvPr/>
        </p:nvPicPr>
        <p:blipFill>
          <a:blip r:embed="rId13">
            <a:duotone>
              <a:schemeClr val="accent5">
                <a:shade val="45000"/>
                <a:satMod val="135000"/>
              </a:schemeClr>
              <a:prstClr val="white"/>
            </a:duotone>
          </a:blip>
          <a:stretch>
            <a:fillRect/>
          </a:stretch>
        </p:blipFill>
        <p:spPr>
          <a:xfrm>
            <a:off x="6821229" y="1825534"/>
            <a:ext cx="953314" cy="870015"/>
          </a:xfrm>
          <a:prstGeom prst="rect">
            <a:avLst/>
          </a:prstGeom>
        </p:spPr>
      </p:pic>
      <p:pic>
        <p:nvPicPr>
          <p:cNvPr id="30" name="Picture 29">
            <a:extLst>
              <a:ext uri="{FF2B5EF4-FFF2-40B4-BE49-F238E27FC236}">
                <a16:creationId xmlns:a16="http://schemas.microsoft.com/office/drawing/2014/main" id="{ACB89182-D57D-49F8-8C6C-09720779B526}"/>
              </a:ext>
            </a:extLst>
          </p:cNvPr>
          <p:cNvPicPr>
            <a:picLocks noChangeAspect="1"/>
          </p:cNvPicPr>
          <p:nvPr/>
        </p:nvPicPr>
        <p:blipFill>
          <a:blip r:embed="rId14"/>
          <a:stretch>
            <a:fillRect/>
          </a:stretch>
        </p:blipFill>
        <p:spPr>
          <a:xfrm>
            <a:off x="8295520" y="1812575"/>
            <a:ext cx="779071" cy="895932"/>
          </a:xfrm>
          <a:prstGeom prst="rect">
            <a:avLst/>
          </a:prstGeom>
        </p:spPr>
      </p:pic>
      <p:cxnSp>
        <p:nvCxnSpPr>
          <p:cNvPr id="32" name="Curved Connector 31">
            <a:extLst>
              <a:ext uri="{FF2B5EF4-FFF2-40B4-BE49-F238E27FC236}">
                <a16:creationId xmlns:a16="http://schemas.microsoft.com/office/drawing/2014/main" id="{02DC0C8A-1816-3560-133A-16310F2D2511}"/>
              </a:ext>
            </a:extLst>
          </p:cNvPr>
          <p:cNvCxnSpPr>
            <a:stCxn id="16" idx="2"/>
            <a:endCxn id="3" idx="0"/>
          </p:cNvCxnSpPr>
          <p:nvPr/>
        </p:nvCxnSpPr>
        <p:spPr>
          <a:xfrm rot="5400000">
            <a:off x="4867102" y="3958988"/>
            <a:ext cx="994815" cy="895343"/>
          </a:xfrm>
          <a:prstGeom prst="curvedConnector3">
            <a:avLst>
              <a:gd name="adj1" fmla="val 50000"/>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BD7618AA-2CCA-0679-B968-FFE7501C5AF0}"/>
              </a:ext>
            </a:extLst>
          </p:cNvPr>
          <p:cNvCxnSpPr>
            <a:cxnSpLocks/>
            <a:stCxn id="16" idx="2"/>
            <a:endCxn id="4" idx="0"/>
          </p:cNvCxnSpPr>
          <p:nvPr/>
        </p:nvCxnSpPr>
        <p:spPr>
          <a:xfrm rot="16200000" flipH="1">
            <a:off x="5736767" y="3984664"/>
            <a:ext cx="1020243" cy="869417"/>
          </a:xfrm>
          <a:prstGeom prst="curvedConnector3">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Curved Connector 37">
            <a:extLst>
              <a:ext uri="{FF2B5EF4-FFF2-40B4-BE49-F238E27FC236}">
                <a16:creationId xmlns:a16="http://schemas.microsoft.com/office/drawing/2014/main" id="{04F123A1-8AB4-AE34-D9EC-5C7B9B8C8708}"/>
              </a:ext>
            </a:extLst>
          </p:cNvPr>
          <p:cNvCxnSpPr>
            <a:cxnSpLocks/>
            <a:stCxn id="17" idx="2"/>
            <a:endCxn id="21" idx="0"/>
          </p:cNvCxnSpPr>
          <p:nvPr/>
        </p:nvCxnSpPr>
        <p:spPr>
          <a:xfrm rot="16200000" flipH="1">
            <a:off x="7298849" y="3783696"/>
            <a:ext cx="1134361" cy="1157236"/>
          </a:xfrm>
          <a:prstGeom prst="curvedConnector3">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Curved Connector 40">
            <a:extLst>
              <a:ext uri="{FF2B5EF4-FFF2-40B4-BE49-F238E27FC236}">
                <a16:creationId xmlns:a16="http://schemas.microsoft.com/office/drawing/2014/main" id="{C5C5929C-B38A-BEDF-D7B6-8F76223AB13D}"/>
              </a:ext>
            </a:extLst>
          </p:cNvPr>
          <p:cNvCxnSpPr>
            <a:cxnSpLocks/>
            <a:stCxn id="14" idx="2"/>
            <a:endCxn id="6" idx="0"/>
          </p:cNvCxnSpPr>
          <p:nvPr/>
        </p:nvCxnSpPr>
        <p:spPr>
          <a:xfrm rot="16200000" flipH="1">
            <a:off x="8914745" y="3605809"/>
            <a:ext cx="1100022" cy="1483228"/>
          </a:xfrm>
          <a:prstGeom prst="curvedConnector3">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Curved Connector 19">
            <a:extLst>
              <a:ext uri="{FF2B5EF4-FFF2-40B4-BE49-F238E27FC236}">
                <a16:creationId xmlns:a16="http://schemas.microsoft.com/office/drawing/2014/main" id="{7A2848A8-FBA9-4DC4-1325-7C879D9EC2C1}"/>
              </a:ext>
            </a:extLst>
          </p:cNvPr>
          <p:cNvCxnSpPr>
            <a:cxnSpLocks/>
            <a:stCxn id="18" idx="2"/>
          </p:cNvCxnSpPr>
          <p:nvPr/>
        </p:nvCxnSpPr>
        <p:spPr>
          <a:xfrm rot="5400000">
            <a:off x="1428707" y="3556285"/>
            <a:ext cx="1182917" cy="1543162"/>
          </a:xfrm>
          <a:prstGeom prst="curvedConnector3">
            <a:avLst>
              <a:gd name="adj1" fmla="val 50000"/>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Curved Connector 24">
            <a:extLst>
              <a:ext uri="{FF2B5EF4-FFF2-40B4-BE49-F238E27FC236}">
                <a16:creationId xmlns:a16="http://schemas.microsoft.com/office/drawing/2014/main" id="{E1E5658B-0C9B-B00C-435C-B27AD9D4BFE0}"/>
              </a:ext>
            </a:extLst>
          </p:cNvPr>
          <p:cNvCxnSpPr>
            <a:cxnSpLocks/>
            <a:stCxn id="15" idx="2"/>
          </p:cNvCxnSpPr>
          <p:nvPr/>
        </p:nvCxnSpPr>
        <p:spPr>
          <a:xfrm rot="5400000">
            <a:off x="3317133" y="3903702"/>
            <a:ext cx="818792" cy="1115854"/>
          </a:xfrm>
          <a:prstGeom prst="curvedConnector3">
            <a:avLst>
              <a:gd name="adj1" fmla="val 50000"/>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FD972421-FB7A-9223-DEF7-95C805B38ED0}"/>
              </a:ext>
            </a:extLst>
          </p:cNvPr>
          <p:cNvPicPr>
            <a:picLocks noChangeAspect="1"/>
          </p:cNvPicPr>
          <p:nvPr/>
        </p:nvPicPr>
        <p:blipFill>
          <a:blip r:embed="rId15">
            <a:duotone>
              <a:schemeClr val="accent5">
                <a:shade val="45000"/>
                <a:satMod val="135000"/>
              </a:schemeClr>
              <a:prstClr val="white"/>
            </a:duotone>
            <a:extLst>
              <a:ext uri="{BEBA8EAE-BF5A-486C-A8C5-ECC9F3942E4B}">
                <a14:imgProps xmlns:a14="http://schemas.microsoft.com/office/drawing/2010/main">
                  <a14:imgLayer r:embed="rId16">
                    <a14:imgEffect>
                      <a14:saturation sat="400000"/>
                    </a14:imgEffect>
                    <a14:imgEffect>
                      <a14:brightnessContrast contrast="-40000"/>
                    </a14:imgEffect>
                  </a14:imgLayer>
                </a14:imgProps>
              </a:ext>
            </a:extLst>
          </a:blip>
          <a:stretch>
            <a:fillRect/>
          </a:stretch>
        </p:blipFill>
        <p:spPr>
          <a:xfrm>
            <a:off x="759257" y="4906772"/>
            <a:ext cx="1138452" cy="1129523"/>
          </a:xfrm>
          <a:prstGeom prst="rect">
            <a:avLst/>
          </a:prstGeom>
        </p:spPr>
      </p:pic>
      <p:pic>
        <p:nvPicPr>
          <p:cNvPr id="34" name="Picture 33">
            <a:extLst>
              <a:ext uri="{FF2B5EF4-FFF2-40B4-BE49-F238E27FC236}">
                <a16:creationId xmlns:a16="http://schemas.microsoft.com/office/drawing/2014/main" id="{B248FD63-CFC3-B164-931C-72E06E3E1F6E}"/>
              </a:ext>
            </a:extLst>
          </p:cNvPr>
          <p:cNvPicPr>
            <a:picLocks noChangeAspect="1"/>
          </p:cNvPicPr>
          <p:nvPr/>
        </p:nvPicPr>
        <p:blipFill>
          <a:blip r:embed="rId17">
            <a:duotone>
              <a:schemeClr val="accent5">
                <a:shade val="45000"/>
                <a:satMod val="135000"/>
              </a:schemeClr>
              <a:prstClr val="white"/>
            </a:duotone>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2527603" y="4914831"/>
            <a:ext cx="1175261" cy="1113405"/>
          </a:xfrm>
          <a:prstGeom prst="rect">
            <a:avLst/>
          </a:prstGeom>
        </p:spPr>
      </p:pic>
      <p:sp>
        <p:nvSpPr>
          <p:cNvPr id="5" name="TextBox 4">
            <a:extLst>
              <a:ext uri="{FF2B5EF4-FFF2-40B4-BE49-F238E27FC236}">
                <a16:creationId xmlns:a16="http://schemas.microsoft.com/office/drawing/2014/main" id="{D0D7D388-8388-D1EE-72D8-D6658581B5CF}"/>
              </a:ext>
            </a:extLst>
          </p:cNvPr>
          <p:cNvSpPr txBox="1"/>
          <p:nvPr/>
        </p:nvSpPr>
        <p:spPr>
          <a:xfrm>
            <a:off x="858070"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 Mining</a:t>
            </a:r>
          </a:p>
        </p:txBody>
      </p:sp>
      <p:sp>
        <p:nvSpPr>
          <p:cNvPr id="19" name="TextBox 18">
            <a:extLst>
              <a:ext uri="{FF2B5EF4-FFF2-40B4-BE49-F238E27FC236}">
                <a16:creationId xmlns:a16="http://schemas.microsoft.com/office/drawing/2014/main" id="{50A480B4-5BF1-C7A0-5679-8EBC3BC852E9}"/>
              </a:ext>
            </a:extLst>
          </p:cNvPr>
          <p:cNvSpPr txBox="1"/>
          <p:nvPr/>
        </p:nvSpPr>
        <p:spPr>
          <a:xfrm>
            <a:off x="2698189" y="6170502"/>
            <a:ext cx="940825" cy="430887"/>
          </a:xfrm>
          <a:prstGeom prst="rect">
            <a:avLst/>
          </a:prstGeom>
          <a:noFill/>
        </p:spPr>
        <p:txBody>
          <a:bodyPr wrap="square" rtlCol="0" anchor="ctr">
            <a:spAutoFit/>
          </a:bodyPr>
          <a:lstStyle/>
          <a:p>
            <a:pPr algn="ctr"/>
            <a:r>
              <a:rPr lang="en-US" sz="1100" b="1" dirty="0">
                <a:solidFill>
                  <a:schemeClr val="bg1">
                    <a:lumMod val="75000"/>
                  </a:schemeClr>
                </a:solidFill>
                <a:latin typeface="+mn-lt"/>
              </a:rPr>
              <a:t>Data</a:t>
            </a:r>
          </a:p>
          <a:p>
            <a:pPr algn="ctr"/>
            <a:r>
              <a:rPr lang="en-US" sz="1100" b="1" dirty="0">
                <a:solidFill>
                  <a:schemeClr val="bg1">
                    <a:lumMod val="75000"/>
                  </a:schemeClr>
                </a:solidFill>
                <a:latin typeface="+mn-lt"/>
              </a:rPr>
              <a:t>Cleansing</a:t>
            </a:r>
          </a:p>
        </p:txBody>
      </p:sp>
    </p:spTree>
    <p:extLst>
      <p:ext uri="{BB962C8B-B14F-4D97-AF65-F5344CB8AC3E}">
        <p14:creationId xmlns:p14="http://schemas.microsoft.com/office/powerpoint/2010/main" val="1685265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B20E-B197-48AD-865D-09CF48B37F5B}"/>
              </a:ext>
            </a:extLst>
          </p:cNvPr>
          <p:cNvSpPr>
            <a:spLocks noGrp="1"/>
          </p:cNvSpPr>
          <p:nvPr>
            <p:ph type="title"/>
          </p:nvPr>
        </p:nvSpPr>
        <p:spPr/>
        <p:txBody>
          <a:bodyPr/>
          <a:lstStyle/>
          <a:p>
            <a:r>
              <a:rPr lang="en-US" dirty="0"/>
              <a:t>Background (Team Background)</a:t>
            </a:r>
            <a:endParaRPr lang="en-GB" dirty="0"/>
          </a:p>
        </p:txBody>
      </p:sp>
      <p:sp>
        <p:nvSpPr>
          <p:cNvPr id="3" name="Content Placeholder 2">
            <a:extLst>
              <a:ext uri="{FF2B5EF4-FFF2-40B4-BE49-F238E27FC236}">
                <a16:creationId xmlns:a16="http://schemas.microsoft.com/office/drawing/2014/main" id="{AD2D1D29-5D78-4A37-8242-68286F67729F}"/>
              </a:ext>
            </a:extLst>
          </p:cNvPr>
          <p:cNvSpPr>
            <a:spLocks noGrp="1"/>
          </p:cNvSpPr>
          <p:nvPr>
            <p:ph idx="1"/>
          </p:nvPr>
        </p:nvSpPr>
        <p:spPr>
          <a:xfrm>
            <a:off x="2682240" y="1386943"/>
            <a:ext cx="9252584" cy="910517"/>
          </a:xfrm>
        </p:spPr>
        <p:txBody>
          <a:bodyPr anchor="t"/>
          <a:lstStyle/>
          <a:p>
            <a:pPr marL="0" indent="0" algn="l">
              <a:buNone/>
            </a:pPr>
            <a:r>
              <a:rPr lang="en-US" sz="2000" i="0" dirty="0">
                <a:solidFill>
                  <a:srgbClr val="1F1F1F"/>
                </a:solidFill>
                <a:effectLst/>
                <a:highlight>
                  <a:srgbClr val="FFFFFF"/>
                </a:highlight>
              </a:rPr>
              <a:t>ABC Technologies has formed its </a:t>
            </a:r>
            <a:r>
              <a:rPr lang="en-US" sz="2000" b="1" i="0" dirty="0">
                <a:solidFill>
                  <a:srgbClr val="1F1F1F"/>
                </a:solidFill>
                <a:effectLst/>
                <a:highlight>
                  <a:srgbClr val="FFFFFF"/>
                </a:highlight>
              </a:rPr>
              <a:t>HR Analytics Team </a:t>
            </a:r>
            <a:r>
              <a:rPr lang="en-US" sz="2000" i="0" dirty="0">
                <a:solidFill>
                  <a:srgbClr val="1F1F1F"/>
                </a:solidFill>
                <a:effectLst/>
                <a:highlight>
                  <a:srgbClr val="FFFFFF"/>
                </a:highlight>
              </a:rPr>
              <a:t>with a combined skillset of HR expertise and data analytics</a:t>
            </a:r>
          </a:p>
          <a:p>
            <a:pPr algn="l"/>
            <a:endParaRPr lang="en-US" sz="700" b="0" i="0" dirty="0">
              <a:solidFill>
                <a:srgbClr val="1F1F1F"/>
              </a:solidFill>
              <a:effectLst/>
              <a:highlight>
                <a:srgbClr val="FFFFFF"/>
              </a:highlight>
            </a:endParaRPr>
          </a:p>
        </p:txBody>
      </p:sp>
      <p:sp>
        <p:nvSpPr>
          <p:cNvPr id="4" name="Content Placeholder 2">
            <a:extLst>
              <a:ext uri="{FF2B5EF4-FFF2-40B4-BE49-F238E27FC236}">
                <a16:creationId xmlns:a16="http://schemas.microsoft.com/office/drawing/2014/main" id="{558CFE13-1178-1378-3DA2-A505EF118376}"/>
              </a:ext>
            </a:extLst>
          </p:cNvPr>
          <p:cNvSpPr txBox="1">
            <a:spLocks/>
          </p:cNvSpPr>
          <p:nvPr/>
        </p:nvSpPr>
        <p:spPr bwMode="auto">
          <a:xfrm>
            <a:off x="542544" y="2915089"/>
            <a:ext cx="7906512" cy="13860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046"/>
                </a:solidFill>
                <a:latin typeface="+mn-lt"/>
                <a:ea typeface="+mn-ea"/>
                <a:cs typeface="+mn-cs"/>
              </a:defRPr>
            </a:lvl1pPr>
            <a:lvl2pPr marL="742950" indent="-285750" algn="l" rtl="0" eaLnBrk="0" fontAlgn="base" hangingPunct="0">
              <a:spcBef>
                <a:spcPct val="20000"/>
              </a:spcBef>
              <a:spcAft>
                <a:spcPct val="0"/>
              </a:spcAft>
              <a:buChar char="–"/>
              <a:defRPr sz="3200">
                <a:solidFill>
                  <a:srgbClr val="000046"/>
                </a:solidFill>
                <a:latin typeface="+mn-lt"/>
              </a:defRPr>
            </a:lvl2pPr>
            <a:lvl3pPr marL="1143000" indent="-228600" algn="l" rtl="0" eaLnBrk="0" fontAlgn="base" hangingPunct="0">
              <a:spcBef>
                <a:spcPct val="20000"/>
              </a:spcBef>
              <a:spcAft>
                <a:spcPct val="0"/>
              </a:spcAft>
              <a:buChar char="•"/>
              <a:defRPr sz="2800">
                <a:solidFill>
                  <a:srgbClr val="000046"/>
                </a:solidFill>
                <a:latin typeface="+mn-lt"/>
              </a:defRPr>
            </a:lvl3pPr>
            <a:lvl4pPr marL="1600200" indent="-228600" algn="l" rtl="0" eaLnBrk="0" fontAlgn="base" hangingPunct="0">
              <a:spcBef>
                <a:spcPct val="20000"/>
              </a:spcBef>
              <a:spcAft>
                <a:spcPct val="0"/>
              </a:spcAft>
              <a:buChar char="–"/>
              <a:defRPr sz="2800">
                <a:solidFill>
                  <a:srgbClr val="000046"/>
                </a:solidFill>
                <a:latin typeface="+mn-lt"/>
              </a:defRPr>
            </a:lvl4pPr>
            <a:lvl5pPr marL="2057400" indent="-228600" algn="l" rtl="0" eaLnBrk="0" fontAlgn="base" hangingPunct="0">
              <a:spcBef>
                <a:spcPct val="20000"/>
              </a:spcBef>
              <a:spcAft>
                <a:spcPct val="0"/>
              </a:spcAft>
              <a:buChar char="»"/>
              <a:defRPr sz="2800">
                <a:solidFill>
                  <a:srgbClr val="000046"/>
                </a:solidFill>
                <a:latin typeface="+mn-lt"/>
              </a:defRPr>
            </a:lvl5pPr>
            <a:lvl6pPr marL="2514600" indent="-228600" algn="l" rtl="0" fontAlgn="base">
              <a:spcBef>
                <a:spcPct val="20000"/>
              </a:spcBef>
              <a:spcAft>
                <a:spcPct val="0"/>
              </a:spcAft>
              <a:buChar char="»"/>
              <a:defRPr sz="2800">
                <a:solidFill>
                  <a:srgbClr val="000046"/>
                </a:solidFill>
                <a:latin typeface="+mn-lt"/>
              </a:defRPr>
            </a:lvl6pPr>
            <a:lvl7pPr marL="2971800" indent="-228600" algn="l" rtl="0" fontAlgn="base">
              <a:spcBef>
                <a:spcPct val="20000"/>
              </a:spcBef>
              <a:spcAft>
                <a:spcPct val="0"/>
              </a:spcAft>
              <a:buChar char="»"/>
              <a:defRPr sz="2800">
                <a:solidFill>
                  <a:srgbClr val="000046"/>
                </a:solidFill>
                <a:latin typeface="+mn-lt"/>
              </a:defRPr>
            </a:lvl7pPr>
            <a:lvl8pPr marL="3429000" indent="-228600" algn="l" rtl="0" fontAlgn="base">
              <a:spcBef>
                <a:spcPct val="20000"/>
              </a:spcBef>
              <a:spcAft>
                <a:spcPct val="0"/>
              </a:spcAft>
              <a:buChar char="»"/>
              <a:defRPr sz="2800">
                <a:solidFill>
                  <a:srgbClr val="000046"/>
                </a:solidFill>
                <a:latin typeface="+mn-lt"/>
              </a:defRPr>
            </a:lvl8pPr>
            <a:lvl9pPr marL="3886200" indent="-228600" algn="l" rtl="0" fontAlgn="base">
              <a:spcBef>
                <a:spcPct val="20000"/>
              </a:spcBef>
              <a:spcAft>
                <a:spcPct val="0"/>
              </a:spcAft>
              <a:buChar char="»"/>
              <a:defRPr sz="2800">
                <a:solidFill>
                  <a:srgbClr val="000046"/>
                </a:solidFill>
                <a:latin typeface="+mn-lt"/>
              </a:defRPr>
            </a:lvl9pPr>
          </a:lstStyle>
          <a:p>
            <a:pPr marL="0" indent="0" algn="r">
              <a:buNone/>
            </a:pPr>
            <a:r>
              <a:rPr lang="en-US" sz="2000" b="0" i="0" dirty="0">
                <a:solidFill>
                  <a:srgbClr val="1F1F1F"/>
                </a:solidFill>
                <a:effectLst/>
                <a:highlight>
                  <a:srgbClr val="FFFFFF"/>
                </a:highlight>
              </a:rPr>
              <a:t>This team is expected to work with other teams such as Survey team, Communications</a:t>
            </a:r>
            <a:r>
              <a:rPr lang="en-US" sz="2000" dirty="0">
                <a:solidFill>
                  <a:srgbClr val="1F1F1F"/>
                </a:solidFill>
                <a:highlight>
                  <a:srgbClr val="FFFFFF"/>
                </a:highlight>
              </a:rPr>
              <a:t> team,</a:t>
            </a:r>
            <a:r>
              <a:rPr lang="en-US" sz="2000" b="0" i="0" dirty="0">
                <a:solidFill>
                  <a:srgbClr val="1F1F1F"/>
                </a:solidFill>
                <a:effectLst/>
                <a:highlight>
                  <a:srgbClr val="FFFFFF"/>
                </a:highlight>
              </a:rPr>
              <a:t> HR Apps team and Data Engineering team to </a:t>
            </a:r>
            <a:r>
              <a:rPr lang="en-US" sz="2000" dirty="0">
                <a:solidFill>
                  <a:srgbClr val="1F1F1F"/>
                </a:solidFill>
                <a:effectLst/>
                <a:highlight>
                  <a:srgbClr val="FFFFFF"/>
                </a:highlight>
              </a:rPr>
              <a:t>leverage existing employee </a:t>
            </a:r>
            <a:r>
              <a:rPr lang="en-US" sz="2000" b="1" i="1" dirty="0">
                <a:solidFill>
                  <a:srgbClr val="1F1F1F"/>
                </a:solidFill>
                <a:effectLst/>
                <a:highlight>
                  <a:srgbClr val="FFFFFF"/>
                </a:highlight>
              </a:rPr>
              <a:t>data from HR applications </a:t>
            </a:r>
            <a:r>
              <a:rPr lang="en-US" sz="2000" b="0" i="0" dirty="0">
                <a:solidFill>
                  <a:srgbClr val="1F1F1F"/>
                </a:solidFill>
                <a:effectLst/>
                <a:highlight>
                  <a:srgbClr val="FFFFFF"/>
                </a:highlight>
              </a:rPr>
              <a:t>and </a:t>
            </a:r>
            <a:r>
              <a:rPr lang="en-US" sz="2000" b="1" i="1" dirty="0">
                <a:solidFill>
                  <a:srgbClr val="1F1F1F"/>
                </a:solidFill>
                <a:effectLst/>
                <a:highlight>
                  <a:srgbClr val="FFFFFF"/>
                </a:highlight>
              </a:rPr>
              <a:t>conduct targeted surveys</a:t>
            </a:r>
            <a:r>
              <a:rPr lang="en-US" sz="2000" b="0" i="0" dirty="0">
                <a:solidFill>
                  <a:srgbClr val="1F1F1F"/>
                </a:solidFill>
                <a:effectLst/>
                <a:highlight>
                  <a:srgbClr val="FFFFFF"/>
                </a:highlight>
              </a:rPr>
              <a:t> to gather additional insights</a:t>
            </a:r>
            <a:endParaRPr lang="en-US" sz="2000" dirty="0">
              <a:solidFill>
                <a:srgbClr val="1F1F1F"/>
              </a:solidFill>
              <a:highlight>
                <a:srgbClr val="FFFFFF"/>
              </a:highlight>
            </a:endParaRPr>
          </a:p>
        </p:txBody>
      </p:sp>
      <p:pic>
        <p:nvPicPr>
          <p:cNvPr id="8194" name="Picture 2" descr="Hr analytics Vectors &amp; Illustrations for Free Download | Freepik">
            <a:extLst>
              <a:ext uri="{FF2B5EF4-FFF2-40B4-BE49-F238E27FC236}">
                <a16:creationId xmlns:a16="http://schemas.microsoft.com/office/drawing/2014/main" id="{0D46E37B-A209-230B-3C5D-A1DAB8BECC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71464" y="2811589"/>
            <a:ext cx="1986408" cy="1561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ffice Building Illustration Stock Illustrations – 211,757 Office Building  Illustration Stock Illustrations, Vectors &amp; Clipart - Dreamstime">
            <a:extLst>
              <a:ext uri="{FF2B5EF4-FFF2-40B4-BE49-F238E27FC236}">
                <a16:creationId xmlns:a16="http://schemas.microsoft.com/office/drawing/2014/main" id="{3E8FD644-984B-EEDE-2BF2-301CE7AA727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56132" y="1206415"/>
            <a:ext cx="1270000" cy="103909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ow can you develop a Data Driven approach in your organization?">
            <a:extLst>
              <a:ext uri="{FF2B5EF4-FFF2-40B4-BE49-F238E27FC236}">
                <a16:creationId xmlns:a16="http://schemas.microsoft.com/office/drawing/2014/main" id="{D3499CF9-5EF6-4305-883A-993F8E4E3FB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2544" y="4560539"/>
            <a:ext cx="192024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943BC7D-9ED9-15A8-6B22-56243730973D}"/>
              </a:ext>
            </a:extLst>
          </p:cNvPr>
          <p:cNvSpPr txBox="1">
            <a:spLocks/>
          </p:cNvSpPr>
          <p:nvPr/>
        </p:nvSpPr>
        <p:spPr bwMode="auto">
          <a:xfrm>
            <a:off x="2682240" y="4905380"/>
            <a:ext cx="9252584" cy="9105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046"/>
                </a:solidFill>
                <a:latin typeface="+mn-lt"/>
                <a:ea typeface="+mn-ea"/>
                <a:cs typeface="+mn-cs"/>
              </a:defRPr>
            </a:lvl1pPr>
            <a:lvl2pPr marL="742950" indent="-285750" algn="l" rtl="0" eaLnBrk="0" fontAlgn="base" hangingPunct="0">
              <a:spcBef>
                <a:spcPct val="20000"/>
              </a:spcBef>
              <a:spcAft>
                <a:spcPct val="0"/>
              </a:spcAft>
              <a:buChar char="–"/>
              <a:defRPr sz="3200">
                <a:solidFill>
                  <a:srgbClr val="000046"/>
                </a:solidFill>
                <a:latin typeface="+mn-lt"/>
              </a:defRPr>
            </a:lvl2pPr>
            <a:lvl3pPr marL="1143000" indent="-228600" algn="l" rtl="0" eaLnBrk="0" fontAlgn="base" hangingPunct="0">
              <a:spcBef>
                <a:spcPct val="20000"/>
              </a:spcBef>
              <a:spcAft>
                <a:spcPct val="0"/>
              </a:spcAft>
              <a:buChar char="•"/>
              <a:defRPr sz="2800">
                <a:solidFill>
                  <a:srgbClr val="000046"/>
                </a:solidFill>
                <a:latin typeface="+mn-lt"/>
              </a:defRPr>
            </a:lvl3pPr>
            <a:lvl4pPr marL="1600200" indent="-228600" algn="l" rtl="0" eaLnBrk="0" fontAlgn="base" hangingPunct="0">
              <a:spcBef>
                <a:spcPct val="20000"/>
              </a:spcBef>
              <a:spcAft>
                <a:spcPct val="0"/>
              </a:spcAft>
              <a:buChar char="–"/>
              <a:defRPr sz="2800">
                <a:solidFill>
                  <a:srgbClr val="000046"/>
                </a:solidFill>
                <a:latin typeface="+mn-lt"/>
              </a:defRPr>
            </a:lvl4pPr>
            <a:lvl5pPr marL="2057400" indent="-228600" algn="l" rtl="0" eaLnBrk="0" fontAlgn="base" hangingPunct="0">
              <a:spcBef>
                <a:spcPct val="20000"/>
              </a:spcBef>
              <a:spcAft>
                <a:spcPct val="0"/>
              </a:spcAft>
              <a:buChar char="»"/>
              <a:defRPr sz="2800">
                <a:solidFill>
                  <a:srgbClr val="000046"/>
                </a:solidFill>
                <a:latin typeface="+mn-lt"/>
              </a:defRPr>
            </a:lvl5pPr>
            <a:lvl6pPr marL="2514600" indent="-228600" algn="l" rtl="0" fontAlgn="base">
              <a:spcBef>
                <a:spcPct val="20000"/>
              </a:spcBef>
              <a:spcAft>
                <a:spcPct val="0"/>
              </a:spcAft>
              <a:buChar char="»"/>
              <a:defRPr sz="2800">
                <a:solidFill>
                  <a:srgbClr val="000046"/>
                </a:solidFill>
                <a:latin typeface="+mn-lt"/>
              </a:defRPr>
            </a:lvl6pPr>
            <a:lvl7pPr marL="2971800" indent="-228600" algn="l" rtl="0" fontAlgn="base">
              <a:spcBef>
                <a:spcPct val="20000"/>
              </a:spcBef>
              <a:spcAft>
                <a:spcPct val="0"/>
              </a:spcAft>
              <a:buChar char="»"/>
              <a:defRPr sz="2800">
                <a:solidFill>
                  <a:srgbClr val="000046"/>
                </a:solidFill>
                <a:latin typeface="+mn-lt"/>
              </a:defRPr>
            </a:lvl7pPr>
            <a:lvl8pPr marL="3429000" indent="-228600" algn="l" rtl="0" fontAlgn="base">
              <a:spcBef>
                <a:spcPct val="20000"/>
              </a:spcBef>
              <a:spcAft>
                <a:spcPct val="0"/>
              </a:spcAft>
              <a:buChar char="»"/>
              <a:defRPr sz="2800">
                <a:solidFill>
                  <a:srgbClr val="000046"/>
                </a:solidFill>
                <a:latin typeface="+mn-lt"/>
              </a:defRPr>
            </a:lvl8pPr>
            <a:lvl9pPr marL="3886200" indent="-228600" algn="l" rtl="0" fontAlgn="base">
              <a:spcBef>
                <a:spcPct val="20000"/>
              </a:spcBef>
              <a:spcAft>
                <a:spcPct val="0"/>
              </a:spcAft>
              <a:buChar char="»"/>
              <a:defRPr sz="2800">
                <a:solidFill>
                  <a:srgbClr val="000046"/>
                </a:solidFill>
                <a:latin typeface="+mn-lt"/>
              </a:defRPr>
            </a:lvl9pPr>
          </a:lstStyle>
          <a:p>
            <a:pPr marL="0" indent="0" algn="l">
              <a:buNone/>
            </a:pPr>
            <a:r>
              <a:rPr lang="en-US" sz="2000" b="0" i="0" dirty="0">
                <a:solidFill>
                  <a:srgbClr val="1F1F1F"/>
                </a:solidFill>
                <a:effectLst/>
                <a:highlight>
                  <a:srgbClr val="FFFFFF"/>
                </a:highlight>
              </a:rPr>
              <a:t>This </a:t>
            </a:r>
            <a:r>
              <a:rPr lang="en-US" sz="2000" b="1" i="0" dirty="0">
                <a:solidFill>
                  <a:srgbClr val="1F1F1F"/>
                </a:solidFill>
                <a:effectLst/>
                <a:highlight>
                  <a:srgbClr val="FFFFFF"/>
                </a:highlight>
              </a:rPr>
              <a:t>data-driven approach </a:t>
            </a:r>
            <a:r>
              <a:rPr lang="en-US" sz="2000" b="0" i="0" dirty="0">
                <a:solidFill>
                  <a:srgbClr val="1F1F1F"/>
                </a:solidFill>
                <a:effectLst/>
                <a:highlight>
                  <a:srgbClr val="FFFFFF"/>
                </a:highlight>
              </a:rPr>
              <a:t>will allow for a deeper understanding of why employees leave, ultimately leading to a stronger talent pool for the company</a:t>
            </a:r>
            <a:endParaRPr lang="en-US" sz="700" kern="0" dirty="0">
              <a:solidFill>
                <a:srgbClr val="1F1F1F"/>
              </a:solidFill>
              <a:highlight>
                <a:srgbClr val="FFFFFF"/>
              </a:highlight>
            </a:endParaRPr>
          </a:p>
        </p:txBody>
      </p:sp>
    </p:spTree>
    <p:custDataLst>
      <p:tags r:id="rId1"/>
    </p:custDataLst>
    <p:extLst>
      <p:ext uri="{BB962C8B-B14F-4D97-AF65-F5344CB8AC3E}">
        <p14:creationId xmlns:p14="http://schemas.microsoft.com/office/powerpoint/2010/main" val="2702558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D9A9-A726-538F-2FF3-0C42B4CAA641}"/>
              </a:ext>
            </a:extLst>
          </p:cNvPr>
          <p:cNvSpPr>
            <a:spLocks noGrp="1"/>
          </p:cNvSpPr>
          <p:nvPr>
            <p:ph type="title"/>
          </p:nvPr>
        </p:nvSpPr>
        <p:spPr/>
        <p:txBody>
          <a:bodyPr/>
          <a:lstStyle/>
          <a:p>
            <a:r>
              <a:rPr lang="en-US" dirty="0"/>
              <a:t>Coefficients Feature</a:t>
            </a:r>
          </a:p>
        </p:txBody>
      </p:sp>
      <p:pic>
        <p:nvPicPr>
          <p:cNvPr id="4098" name="Picture 2">
            <a:extLst>
              <a:ext uri="{FF2B5EF4-FFF2-40B4-BE49-F238E27FC236}">
                <a16:creationId xmlns:a16="http://schemas.microsoft.com/office/drawing/2014/main" id="{CD92E27B-9BA8-241D-169D-2417D326F5A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801" y="1823030"/>
            <a:ext cx="6461760" cy="360024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CA5A7C1A-A90F-4A9C-060F-D41C20B7229B}"/>
              </a:ext>
            </a:extLst>
          </p:cNvPr>
          <p:cNvSpPr>
            <a:spLocks noGrp="1"/>
          </p:cNvSpPr>
          <p:nvPr>
            <p:ph idx="1"/>
          </p:nvPr>
        </p:nvSpPr>
        <p:spPr>
          <a:xfrm>
            <a:off x="7182770" y="1390837"/>
            <a:ext cx="4419600" cy="4464630"/>
          </a:xfrm>
        </p:spPr>
        <p:txBody>
          <a:bodyPr anchor="ctr"/>
          <a:lstStyle/>
          <a:p>
            <a:pPr marL="0" indent="0">
              <a:buNone/>
            </a:pPr>
            <a:r>
              <a:rPr lang="en-US" sz="1800" dirty="0"/>
              <a:t>Analyze the coefficients of a trained Logistic Regression model to understand the relative importance of features in predicting the target variable.</a:t>
            </a:r>
          </a:p>
          <a:p>
            <a:pPr marL="0" indent="0">
              <a:buNone/>
            </a:pPr>
            <a:endParaRPr lang="en-US" sz="1800" dirty="0"/>
          </a:p>
          <a:p>
            <a:pPr marL="0" indent="0">
              <a:buNone/>
            </a:pPr>
            <a:r>
              <a:rPr lang="en-US" sz="1800" dirty="0"/>
              <a:t>Based on the top list of Coefficient Feature, we can predict that </a:t>
            </a:r>
          </a:p>
          <a:p>
            <a:r>
              <a:rPr lang="en-US" sz="1800" dirty="0"/>
              <a:t>'</a:t>
            </a:r>
            <a:r>
              <a:rPr lang="en-US" sz="1800" b="1" dirty="0" err="1">
                <a:highlight>
                  <a:srgbClr val="00FFFF"/>
                </a:highlight>
                <a:latin typeface="Courier New" panose="02070309020205020404" pitchFamily="49" charset="0"/>
                <a:cs typeface="Courier New" panose="02070309020205020404" pitchFamily="49" charset="0"/>
              </a:rPr>
              <a:t>OverTime</a:t>
            </a:r>
            <a:r>
              <a:rPr lang="en-US" sz="1800" dirty="0"/>
              <a:t>' and</a:t>
            </a:r>
          </a:p>
          <a:p>
            <a:r>
              <a:rPr lang="en-US" sz="1800" dirty="0">
                <a:highlight>
                  <a:srgbClr val="00FFFF"/>
                </a:highlight>
              </a:rPr>
              <a:t>'</a:t>
            </a:r>
            <a:r>
              <a:rPr lang="en-US" sz="1800" b="1" dirty="0" err="1">
                <a:highlight>
                  <a:srgbClr val="00FFFF"/>
                </a:highlight>
                <a:latin typeface="Courier New" panose="02070309020205020404" pitchFamily="49" charset="0"/>
                <a:cs typeface="Courier New" panose="02070309020205020404" pitchFamily="49" charset="0"/>
              </a:rPr>
              <a:t>YearsSinceLastPromotion</a:t>
            </a:r>
            <a:r>
              <a:rPr lang="en-US" sz="1800" dirty="0"/>
              <a:t>’</a:t>
            </a:r>
          </a:p>
          <a:p>
            <a:pPr marL="0" indent="0">
              <a:buNone/>
            </a:pPr>
            <a:r>
              <a:rPr lang="en-US" sz="1800" dirty="0"/>
              <a:t>are the key factors affecting attrition.</a:t>
            </a:r>
          </a:p>
          <a:p>
            <a:pPr marL="0" indent="0">
              <a:buNone/>
            </a:pPr>
            <a:endParaRPr lang="en-US" sz="1800" dirty="0"/>
          </a:p>
          <a:p>
            <a:pPr marL="0" indent="0">
              <a:buNone/>
            </a:pPr>
            <a:r>
              <a:rPr lang="en-US" sz="1800" dirty="0"/>
              <a:t>‘</a:t>
            </a:r>
            <a:r>
              <a:rPr lang="en-US" sz="1800" b="1" dirty="0" err="1">
                <a:highlight>
                  <a:srgbClr val="00FFFF"/>
                </a:highlight>
                <a:latin typeface="Courier New" panose="02070309020205020404" pitchFamily="49" charset="0"/>
                <a:cs typeface="Courier New" panose="02070309020205020404" pitchFamily="49" charset="0"/>
              </a:rPr>
              <a:t>NumCompaniesWorked</a:t>
            </a:r>
            <a:r>
              <a:rPr lang="en-US" sz="1800" dirty="0"/>
              <a:t>’ feature cannot be controlled by ABC Technologies’ HR Department to reduce the Attrition, hence not used.</a:t>
            </a:r>
          </a:p>
        </p:txBody>
      </p:sp>
    </p:spTree>
    <p:extLst>
      <p:ext uri="{BB962C8B-B14F-4D97-AF65-F5344CB8AC3E}">
        <p14:creationId xmlns:p14="http://schemas.microsoft.com/office/powerpoint/2010/main" val="3355467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FE91-5472-14E9-BF67-8C36B69823E5}"/>
              </a:ext>
            </a:extLst>
          </p:cNvPr>
          <p:cNvSpPr>
            <a:spLocks noGrp="1"/>
          </p:cNvSpPr>
          <p:nvPr>
            <p:ph type="title"/>
          </p:nvPr>
        </p:nvSpPr>
        <p:spPr/>
        <p:txBody>
          <a:bodyPr/>
          <a:lstStyle/>
          <a:p>
            <a:r>
              <a:rPr lang="en-US" dirty="0"/>
              <a:t>Data Interpretation &amp; Recommendations</a:t>
            </a:r>
          </a:p>
        </p:txBody>
      </p:sp>
      <p:sp>
        <p:nvSpPr>
          <p:cNvPr id="3" name="Content Placeholder 2">
            <a:extLst>
              <a:ext uri="{FF2B5EF4-FFF2-40B4-BE49-F238E27FC236}">
                <a16:creationId xmlns:a16="http://schemas.microsoft.com/office/drawing/2014/main" id="{FD83BAF8-2F58-C6D8-2105-D4141EA6C9B5}"/>
              </a:ext>
            </a:extLst>
          </p:cNvPr>
          <p:cNvSpPr>
            <a:spLocks noGrp="1"/>
          </p:cNvSpPr>
          <p:nvPr>
            <p:ph idx="1"/>
          </p:nvPr>
        </p:nvSpPr>
        <p:spPr/>
        <p:txBody>
          <a:bodyPr anchor="ctr"/>
          <a:lstStyle/>
          <a:p>
            <a:pPr algn="l"/>
            <a:r>
              <a:rPr lang="en-US" sz="2000" b="0" i="0" dirty="0">
                <a:solidFill>
                  <a:srgbClr val="212121"/>
                </a:solidFill>
                <a:effectLst/>
              </a:rPr>
              <a:t>With the help of ML models, the probability of potential employees leaving the company (before the treatment) was 142 out of 1470 people (i.e. 9.66%).</a:t>
            </a:r>
          </a:p>
          <a:p>
            <a:pPr algn="l"/>
            <a:endParaRPr lang="en-US" sz="2000" b="0" i="0" dirty="0">
              <a:solidFill>
                <a:srgbClr val="212121"/>
              </a:solidFill>
              <a:effectLst/>
            </a:endParaRPr>
          </a:p>
          <a:p>
            <a:pPr algn="l"/>
            <a:r>
              <a:rPr lang="en-US" sz="2000" b="0" i="0" dirty="0">
                <a:solidFill>
                  <a:srgbClr val="212121"/>
                </a:solidFill>
                <a:effectLst/>
              </a:rPr>
              <a:t>Following up on the prediction results, the HR department recommend ABC Technologies leadership to treat employees based on features with high coefficient values i.e. </a:t>
            </a:r>
            <a:r>
              <a:rPr lang="en-US" sz="2000" b="1" i="0" dirty="0">
                <a:solidFill>
                  <a:srgbClr val="212121"/>
                </a:solidFill>
                <a:effectLst/>
              </a:rPr>
              <a:t>Overtime</a:t>
            </a:r>
            <a:r>
              <a:rPr lang="en-US" sz="2000" b="0" i="0" dirty="0">
                <a:solidFill>
                  <a:srgbClr val="212121"/>
                </a:solidFill>
                <a:effectLst/>
              </a:rPr>
              <a:t> and </a:t>
            </a:r>
            <a:r>
              <a:rPr lang="en-US" sz="2000" b="1" i="0" dirty="0">
                <a:solidFill>
                  <a:srgbClr val="212121"/>
                </a:solidFill>
                <a:effectLst/>
              </a:rPr>
              <a:t>Years Since Last Promotion</a:t>
            </a:r>
            <a:r>
              <a:rPr lang="en-US" sz="2000" b="0" i="0" dirty="0">
                <a:solidFill>
                  <a:srgbClr val="212121"/>
                </a:solidFill>
                <a:effectLst/>
              </a:rPr>
              <a:t>.</a:t>
            </a:r>
          </a:p>
          <a:p>
            <a:pPr algn="l"/>
            <a:endParaRPr lang="en-US" sz="2000" b="0" i="0" dirty="0">
              <a:solidFill>
                <a:srgbClr val="212121"/>
              </a:solidFill>
              <a:effectLst/>
            </a:endParaRPr>
          </a:p>
          <a:p>
            <a:pPr algn="l">
              <a:buFont typeface="Arial" panose="020B0604020202020204" pitchFamily="34" charset="0"/>
              <a:buChar char="•"/>
            </a:pPr>
            <a:r>
              <a:rPr lang="en-US" sz="2000" b="0" i="0" dirty="0">
                <a:solidFill>
                  <a:srgbClr val="212121"/>
                </a:solidFill>
                <a:effectLst/>
              </a:rPr>
              <a:t>What To Look For? </a:t>
            </a:r>
          </a:p>
          <a:p>
            <a:pPr lvl="1">
              <a:buFont typeface="Arial" panose="020B0604020202020204" pitchFamily="34" charset="0"/>
              <a:buChar char="•"/>
            </a:pPr>
            <a:r>
              <a:rPr lang="en-US" sz="2000" b="0" i="0" dirty="0">
                <a:solidFill>
                  <a:srgbClr val="212121"/>
                </a:solidFill>
                <a:effectLst/>
              </a:rPr>
              <a:t>Are there employees with a performance rating above average (excellent and outstanding) which means they deserve to be promoted, but have not received a promotion for years?</a:t>
            </a:r>
          </a:p>
          <a:p>
            <a:pPr lvl="1">
              <a:buFont typeface="Arial" panose="020B0604020202020204" pitchFamily="34" charset="0"/>
              <a:buChar char="•"/>
            </a:pPr>
            <a:r>
              <a:rPr lang="en-US" sz="2000" b="0" i="0" dirty="0">
                <a:solidFill>
                  <a:srgbClr val="212121"/>
                </a:solidFill>
                <a:effectLst/>
              </a:rPr>
              <a:t>Are there employees who work overtime, despite they have low job involvement?</a:t>
            </a:r>
          </a:p>
          <a:p>
            <a:endParaRPr lang="en-US" sz="2000" dirty="0"/>
          </a:p>
        </p:txBody>
      </p:sp>
    </p:spTree>
    <p:extLst>
      <p:ext uri="{BB962C8B-B14F-4D97-AF65-F5344CB8AC3E}">
        <p14:creationId xmlns:p14="http://schemas.microsoft.com/office/powerpoint/2010/main" val="2913699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FD7E-5217-5160-9719-7D60A4A734DE}"/>
              </a:ext>
            </a:extLst>
          </p:cNvPr>
          <p:cNvSpPr>
            <a:spLocks noGrp="1"/>
          </p:cNvSpPr>
          <p:nvPr>
            <p:ph type="title"/>
          </p:nvPr>
        </p:nvSpPr>
        <p:spPr/>
        <p:txBody>
          <a:bodyPr/>
          <a:lstStyle/>
          <a:p>
            <a:r>
              <a:rPr lang="en-US" dirty="0"/>
              <a:t>Recommendation Flow for Simulation</a:t>
            </a:r>
          </a:p>
        </p:txBody>
      </p:sp>
      <p:sp>
        <p:nvSpPr>
          <p:cNvPr id="5" name="TextBox 4">
            <a:extLst>
              <a:ext uri="{FF2B5EF4-FFF2-40B4-BE49-F238E27FC236}">
                <a16:creationId xmlns:a16="http://schemas.microsoft.com/office/drawing/2014/main" id="{5B008738-7617-4EFF-899E-C4A859535AA7}"/>
              </a:ext>
            </a:extLst>
          </p:cNvPr>
          <p:cNvSpPr txBox="1"/>
          <p:nvPr/>
        </p:nvSpPr>
        <p:spPr>
          <a:xfrm>
            <a:off x="6328926" y="5072896"/>
            <a:ext cx="5791200" cy="1785104"/>
          </a:xfrm>
          <a:prstGeom prst="rect">
            <a:avLst/>
          </a:prstGeom>
          <a:noFill/>
        </p:spPr>
        <p:txBody>
          <a:bodyPr wrap="square" rtlCol="0">
            <a:spAutoFit/>
          </a:bodyPr>
          <a:lstStyle/>
          <a:p>
            <a:pPr algn="l"/>
            <a:r>
              <a:rPr lang="en-US" sz="1100" b="0" i="0" dirty="0">
                <a:solidFill>
                  <a:srgbClr val="212121"/>
                </a:solidFill>
                <a:effectLst/>
                <a:latin typeface="Roboto" panose="02000000000000000000" pitchFamily="2" charset="0"/>
              </a:rPr>
              <a:t>In this case, we try to give promotions to several employees who are worthy of promotion by filtering as follows:</a:t>
            </a:r>
          </a:p>
          <a:p>
            <a:pPr marL="171450" indent="-171450" algn="l">
              <a:buFont typeface="Arial" panose="020B0604020202020204" pitchFamily="34" charset="0"/>
              <a:buChar char="•"/>
            </a:pPr>
            <a:r>
              <a:rPr lang="en-US" sz="1100" b="0" i="0" dirty="0">
                <a:solidFill>
                  <a:srgbClr val="212121"/>
                </a:solidFill>
                <a:effectLst/>
                <a:latin typeface="Roboto" panose="02000000000000000000" pitchFamily="2" charset="0"/>
              </a:rPr>
              <a:t>Predicted attrition = Yes</a:t>
            </a:r>
          </a:p>
          <a:p>
            <a:pPr marL="171450" indent="-171450" algn="l">
              <a:buFont typeface="Arial" panose="020B0604020202020204" pitchFamily="34" charset="0"/>
              <a:buChar char="•"/>
            </a:pPr>
            <a:r>
              <a:rPr lang="en-US" sz="1100" b="0" i="0" dirty="0">
                <a:solidFill>
                  <a:srgbClr val="212121"/>
                </a:solidFill>
                <a:effectLst/>
                <a:latin typeface="Roboto" panose="02000000000000000000" pitchFamily="2" charset="0"/>
              </a:rPr>
              <a:t>Performance rating &gt;= 3 (excellent and outstanding)</a:t>
            </a:r>
          </a:p>
          <a:p>
            <a:pPr marL="171450" indent="-171450" algn="l">
              <a:buFont typeface="Arial" panose="020B0604020202020204" pitchFamily="34" charset="0"/>
              <a:buChar char="•"/>
            </a:pPr>
            <a:r>
              <a:rPr lang="en-US" sz="1100" b="0" i="0" dirty="0">
                <a:solidFill>
                  <a:srgbClr val="212121"/>
                </a:solidFill>
                <a:effectLst/>
                <a:latin typeface="Roboto" panose="02000000000000000000" pitchFamily="2" charset="0"/>
              </a:rPr>
              <a:t>Years since last promotion &gt;= 2 (last promoted above equals 2 years)</a:t>
            </a:r>
          </a:p>
          <a:p>
            <a:pPr marL="171450" indent="-171450" algn="l">
              <a:buFont typeface="Arial" panose="020B0604020202020204" pitchFamily="34" charset="0"/>
              <a:buChar char="•"/>
            </a:pPr>
            <a:endParaRPr lang="en-US" sz="1100" b="0" i="0" dirty="0">
              <a:solidFill>
                <a:srgbClr val="212121"/>
              </a:solidFill>
              <a:effectLst/>
              <a:latin typeface="Roboto" panose="02000000000000000000" pitchFamily="2" charset="0"/>
            </a:endParaRPr>
          </a:p>
          <a:p>
            <a:pPr algn="l"/>
            <a:r>
              <a:rPr lang="en-US" sz="1100" b="1" i="0" dirty="0">
                <a:solidFill>
                  <a:srgbClr val="212121"/>
                </a:solidFill>
                <a:effectLst/>
                <a:latin typeface="Roboto" panose="02000000000000000000" pitchFamily="2" charset="0"/>
              </a:rPr>
              <a:t>Data changes made:</a:t>
            </a:r>
          </a:p>
          <a:p>
            <a:pPr marL="171450" indent="-171450" algn="l">
              <a:buFont typeface="Arial" panose="020B0604020202020204" pitchFamily="34" charset="0"/>
              <a:buChar char="•"/>
            </a:pPr>
            <a:r>
              <a:rPr lang="en-US" sz="1100" b="0" i="0" dirty="0">
                <a:solidFill>
                  <a:srgbClr val="212121"/>
                </a:solidFill>
                <a:effectLst/>
                <a:latin typeface="Roboto" panose="02000000000000000000" pitchFamily="2" charset="0"/>
              </a:rPr>
              <a:t>Increase </a:t>
            </a:r>
            <a:r>
              <a:rPr lang="en-US" sz="1100" b="1" i="0" dirty="0">
                <a:solidFill>
                  <a:srgbClr val="212121"/>
                </a:solidFill>
                <a:effectLst/>
                <a:latin typeface="Roboto" panose="02000000000000000000" pitchFamily="2" charset="0"/>
              </a:rPr>
              <a:t>Job Level</a:t>
            </a:r>
            <a:r>
              <a:rPr lang="en-US" sz="1100" b="0" i="0" dirty="0">
                <a:solidFill>
                  <a:srgbClr val="212121"/>
                </a:solidFill>
                <a:effectLst/>
                <a:latin typeface="Roboto" panose="02000000000000000000" pitchFamily="2" charset="0"/>
              </a:rPr>
              <a:t> by 1, for example: from 1 to 2, 2 to 3, etc.</a:t>
            </a:r>
          </a:p>
          <a:p>
            <a:pPr marL="171450" indent="-171450" algn="l">
              <a:buFont typeface="Arial" panose="020B0604020202020204" pitchFamily="34" charset="0"/>
              <a:buChar char="•"/>
            </a:pPr>
            <a:r>
              <a:rPr lang="en-US" sz="1100" b="0" i="0" dirty="0">
                <a:solidFill>
                  <a:srgbClr val="212121"/>
                </a:solidFill>
                <a:effectLst/>
                <a:latin typeface="Roboto" panose="02000000000000000000" pitchFamily="2" charset="0"/>
              </a:rPr>
              <a:t>Changed the </a:t>
            </a:r>
            <a:r>
              <a:rPr lang="en-US" sz="1100" b="1" i="0" dirty="0">
                <a:solidFill>
                  <a:srgbClr val="212121"/>
                </a:solidFill>
                <a:effectLst/>
                <a:latin typeface="Roboto" panose="02000000000000000000" pitchFamily="2" charset="0"/>
              </a:rPr>
              <a:t>Years Since Last Promotion</a:t>
            </a:r>
            <a:r>
              <a:rPr lang="en-US" sz="1100" b="0" i="0" dirty="0">
                <a:solidFill>
                  <a:srgbClr val="212121"/>
                </a:solidFill>
                <a:effectLst/>
                <a:latin typeface="Roboto" panose="02000000000000000000" pitchFamily="2" charset="0"/>
              </a:rPr>
              <a:t> value to 0</a:t>
            </a:r>
          </a:p>
          <a:p>
            <a:endParaRPr lang="en-US" sz="1100" dirty="0"/>
          </a:p>
        </p:txBody>
      </p:sp>
      <p:sp>
        <p:nvSpPr>
          <p:cNvPr id="6" name="TextBox 5">
            <a:extLst>
              <a:ext uri="{FF2B5EF4-FFF2-40B4-BE49-F238E27FC236}">
                <a16:creationId xmlns:a16="http://schemas.microsoft.com/office/drawing/2014/main" id="{9E7B995E-FDE6-CFCA-6687-58533A70D9E7}"/>
              </a:ext>
            </a:extLst>
          </p:cNvPr>
          <p:cNvSpPr txBox="1"/>
          <p:nvPr/>
        </p:nvSpPr>
        <p:spPr>
          <a:xfrm>
            <a:off x="616836" y="5124544"/>
            <a:ext cx="5036956" cy="1446550"/>
          </a:xfrm>
          <a:prstGeom prst="rect">
            <a:avLst/>
          </a:prstGeom>
          <a:noFill/>
        </p:spPr>
        <p:txBody>
          <a:bodyPr wrap="none" rtlCol="0">
            <a:spAutoFit/>
          </a:bodyPr>
          <a:lstStyle/>
          <a:p>
            <a:pPr algn="l"/>
            <a:r>
              <a:rPr lang="en-US" sz="1100" b="0" i="0" dirty="0">
                <a:solidFill>
                  <a:srgbClr val="212121"/>
                </a:solidFill>
                <a:effectLst/>
                <a:latin typeface="Roboto" panose="02000000000000000000" pitchFamily="2" charset="0"/>
              </a:rPr>
              <a:t>In this case we try to increase 1 Job Involvement level by filtering as follows:</a:t>
            </a:r>
          </a:p>
          <a:p>
            <a:pPr marL="171450" indent="-171450" algn="l">
              <a:buFont typeface="Arial" panose="020B0604020202020204" pitchFamily="34" charset="0"/>
              <a:buChar char="•"/>
            </a:pPr>
            <a:r>
              <a:rPr lang="en-US" sz="1100" b="0" i="0" dirty="0">
                <a:solidFill>
                  <a:srgbClr val="212121"/>
                </a:solidFill>
                <a:effectLst/>
                <a:latin typeface="Roboto" panose="02000000000000000000" pitchFamily="2" charset="0"/>
              </a:rPr>
              <a:t>Predicted attrition = Yes</a:t>
            </a:r>
          </a:p>
          <a:p>
            <a:pPr marL="171450" indent="-171450" algn="l">
              <a:buFont typeface="Arial" panose="020B0604020202020204" pitchFamily="34" charset="0"/>
              <a:buChar char="•"/>
            </a:pPr>
            <a:r>
              <a:rPr lang="en-US" sz="1100" b="0" i="0" dirty="0">
                <a:solidFill>
                  <a:srgbClr val="212121"/>
                </a:solidFill>
                <a:effectLst/>
                <a:latin typeface="Roboto" panose="02000000000000000000" pitchFamily="2" charset="0"/>
              </a:rPr>
              <a:t>Job involvement &lt;= 3</a:t>
            </a:r>
          </a:p>
          <a:p>
            <a:pPr marL="171450" indent="-171450" algn="l">
              <a:buFont typeface="Arial" panose="020B0604020202020204" pitchFamily="34" charset="0"/>
              <a:buChar char="•"/>
            </a:pPr>
            <a:r>
              <a:rPr lang="en-US" sz="1100" b="0" i="0" dirty="0">
                <a:solidFill>
                  <a:srgbClr val="212121"/>
                </a:solidFill>
                <a:effectLst/>
                <a:latin typeface="Roboto" panose="02000000000000000000" pitchFamily="2" charset="0"/>
              </a:rPr>
              <a:t>Overtime = Yes</a:t>
            </a:r>
          </a:p>
          <a:p>
            <a:pPr marL="171450" indent="-171450" algn="l">
              <a:buFont typeface="Arial" panose="020B0604020202020204" pitchFamily="34" charset="0"/>
              <a:buChar char="•"/>
            </a:pPr>
            <a:endParaRPr lang="en-US" sz="1100" b="0" i="0" dirty="0">
              <a:solidFill>
                <a:srgbClr val="212121"/>
              </a:solidFill>
              <a:effectLst/>
              <a:latin typeface="Roboto" panose="02000000000000000000" pitchFamily="2" charset="0"/>
            </a:endParaRPr>
          </a:p>
          <a:p>
            <a:pPr algn="l"/>
            <a:r>
              <a:rPr lang="en-US" sz="1100" b="1" i="0" dirty="0">
                <a:solidFill>
                  <a:srgbClr val="212121"/>
                </a:solidFill>
                <a:effectLst/>
                <a:latin typeface="Roboto" panose="02000000000000000000" pitchFamily="2" charset="0"/>
              </a:rPr>
              <a:t>Data changes made:</a:t>
            </a:r>
          </a:p>
          <a:p>
            <a:pPr marL="171450" indent="-171450" algn="l">
              <a:buFont typeface="Arial" panose="020B0604020202020204" pitchFamily="34" charset="0"/>
              <a:buChar char="•"/>
            </a:pPr>
            <a:r>
              <a:rPr lang="en-US" sz="1100" b="0" i="0" dirty="0">
                <a:solidFill>
                  <a:srgbClr val="212121"/>
                </a:solidFill>
                <a:effectLst/>
                <a:latin typeface="Roboto" panose="02000000000000000000" pitchFamily="2" charset="0"/>
              </a:rPr>
              <a:t>Increase a level of </a:t>
            </a:r>
            <a:r>
              <a:rPr lang="en-US" sz="1100" b="1" i="0" dirty="0">
                <a:solidFill>
                  <a:srgbClr val="212121"/>
                </a:solidFill>
                <a:effectLst/>
                <a:latin typeface="Roboto" panose="02000000000000000000" pitchFamily="2" charset="0"/>
              </a:rPr>
              <a:t>Job Involvement</a:t>
            </a:r>
            <a:r>
              <a:rPr lang="en-US" sz="1100" b="0" i="0" dirty="0">
                <a:solidFill>
                  <a:srgbClr val="212121"/>
                </a:solidFill>
                <a:effectLst/>
                <a:latin typeface="Roboto" panose="02000000000000000000" pitchFamily="2" charset="0"/>
              </a:rPr>
              <a:t>, for example: from 1 to 2, 2 to 3, etc.</a:t>
            </a:r>
          </a:p>
          <a:p>
            <a:endParaRPr lang="en-US" sz="1100" dirty="0"/>
          </a:p>
        </p:txBody>
      </p:sp>
      <p:sp>
        <p:nvSpPr>
          <p:cNvPr id="7" name="TextBox 6">
            <a:extLst>
              <a:ext uri="{FF2B5EF4-FFF2-40B4-BE49-F238E27FC236}">
                <a16:creationId xmlns:a16="http://schemas.microsoft.com/office/drawing/2014/main" id="{588B66CD-7033-08E4-C2AF-45C095954E04}"/>
              </a:ext>
            </a:extLst>
          </p:cNvPr>
          <p:cNvSpPr txBox="1"/>
          <p:nvPr/>
        </p:nvSpPr>
        <p:spPr>
          <a:xfrm>
            <a:off x="5184371" y="1049607"/>
            <a:ext cx="1588640" cy="307777"/>
          </a:xfrm>
          <a:prstGeom prst="rect">
            <a:avLst/>
          </a:prstGeom>
          <a:noFill/>
        </p:spPr>
        <p:txBody>
          <a:bodyPr wrap="none" rtlCol="0">
            <a:spAutoFit/>
          </a:bodyPr>
          <a:lstStyle/>
          <a:p>
            <a:r>
              <a:rPr lang="en-US" sz="1400" dirty="0">
                <a:latin typeface="+mn-lt"/>
              </a:rPr>
              <a:t>Predicted Attrition</a:t>
            </a:r>
          </a:p>
        </p:txBody>
      </p:sp>
      <p:sp>
        <p:nvSpPr>
          <p:cNvPr id="8" name="TextBox 7">
            <a:extLst>
              <a:ext uri="{FF2B5EF4-FFF2-40B4-BE49-F238E27FC236}">
                <a16:creationId xmlns:a16="http://schemas.microsoft.com/office/drawing/2014/main" id="{5E5BD4AE-7981-3102-60FF-E86D2D0EF6AC}"/>
              </a:ext>
            </a:extLst>
          </p:cNvPr>
          <p:cNvSpPr txBox="1"/>
          <p:nvPr/>
        </p:nvSpPr>
        <p:spPr>
          <a:xfrm>
            <a:off x="2611821" y="1852627"/>
            <a:ext cx="1475019" cy="307777"/>
          </a:xfrm>
          <a:prstGeom prst="rect">
            <a:avLst/>
          </a:prstGeom>
          <a:noFill/>
        </p:spPr>
        <p:txBody>
          <a:bodyPr wrap="none" rtlCol="0">
            <a:spAutoFit/>
          </a:bodyPr>
          <a:lstStyle/>
          <a:p>
            <a:r>
              <a:rPr lang="en-US" sz="1400" dirty="0">
                <a:latin typeface="+mn-lt"/>
              </a:rPr>
              <a:t>Work Overtime?</a:t>
            </a:r>
          </a:p>
        </p:txBody>
      </p:sp>
      <p:sp>
        <p:nvSpPr>
          <p:cNvPr id="9" name="TextBox 8">
            <a:extLst>
              <a:ext uri="{FF2B5EF4-FFF2-40B4-BE49-F238E27FC236}">
                <a16:creationId xmlns:a16="http://schemas.microsoft.com/office/drawing/2014/main" id="{7E74D34E-69AF-A5E7-A1CB-EBC8EB32EBAB}"/>
              </a:ext>
            </a:extLst>
          </p:cNvPr>
          <p:cNvSpPr txBox="1"/>
          <p:nvPr/>
        </p:nvSpPr>
        <p:spPr>
          <a:xfrm>
            <a:off x="7191833" y="1852626"/>
            <a:ext cx="2487732" cy="307777"/>
          </a:xfrm>
          <a:prstGeom prst="rect">
            <a:avLst/>
          </a:prstGeom>
          <a:noFill/>
        </p:spPr>
        <p:txBody>
          <a:bodyPr wrap="none" rtlCol="0">
            <a:spAutoFit/>
          </a:bodyPr>
          <a:lstStyle/>
          <a:p>
            <a:r>
              <a:rPr lang="en-US" sz="1400" dirty="0">
                <a:latin typeface="+mn-lt"/>
              </a:rPr>
              <a:t>Years Since Last Promotion?</a:t>
            </a:r>
          </a:p>
        </p:txBody>
      </p:sp>
      <p:sp>
        <p:nvSpPr>
          <p:cNvPr id="11" name="TextBox 10">
            <a:extLst>
              <a:ext uri="{FF2B5EF4-FFF2-40B4-BE49-F238E27FC236}">
                <a16:creationId xmlns:a16="http://schemas.microsoft.com/office/drawing/2014/main" id="{099513A4-91C2-10B8-11F3-9F2BC98F4546}"/>
              </a:ext>
            </a:extLst>
          </p:cNvPr>
          <p:cNvSpPr txBox="1"/>
          <p:nvPr/>
        </p:nvSpPr>
        <p:spPr>
          <a:xfrm>
            <a:off x="1474887" y="2974083"/>
            <a:ext cx="1587294" cy="307777"/>
          </a:xfrm>
          <a:prstGeom prst="rect">
            <a:avLst/>
          </a:prstGeom>
          <a:noFill/>
        </p:spPr>
        <p:txBody>
          <a:bodyPr wrap="none" rtlCol="0">
            <a:spAutoFit/>
          </a:bodyPr>
          <a:lstStyle/>
          <a:p>
            <a:r>
              <a:rPr lang="en-US" sz="1400" dirty="0">
                <a:latin typeface="+mn-lt"/>
              </a:rPr>
              <a:t>Job Involvement?</a:t>
            </a:r>
          </a:p>
        </p:txBody>
      </p:sp>
      <p:sp>
        <p:nvSpPr>
          <p:cNvPr id="12" name="TextBox 11">
            <a:extLst>
              <a:ext uri="{FF2B5EF4-FFF2-40B4-BE49-F238E27FC236}">
                <a16:creationId xmlns:a16="http://schemas.microsoft.com/office/drawing/2014/main" id="{2B0002AA-01AB-1DD2-3AB7-F20CEAA8CA7F}"/>
              </a:ext>
            </a:extLst>
          </p:cNvPr>
          <p:cNvSpPr txBox="1"/>
          <p:nvPr/>
        </p:nvSpPr>
        <p:spPr>
          <a:xfrm>
            <a:off x="8691954" y="2919772"/>
            <a:ext cx="1875835" cy="307777"/>
          </a:xfrm>
          <a:prstGeom prst="rect">
            <a:avLst/>
          </a:prstGeom>
          <a:noFill/>
        </p:spPr>
        <p:txBody>
          <a:bodyPr wrap="none" rtlCol="0">
            <a:spAutoFit/>
          </a:bodyPr>
          <a:lstStyle/>
          <a:p>
            <a:r>
              <a:rPr lang="en-US" sz="1400" dirty="0">
                <a:latin typeface="+mn-lt"/>
              </a:rPr>
              <a:t>Performance Rating?</a:t>
            </a:r>
          </a:p>
        </p:txBody>
      </p:sp>
      <p:sp>
        <p:nvSpPr>
          <p:cNvPr id="13" name="TextBox 12">
            <a:extLst>
              <a:ext uri="{FF2B5EF4-FFF2-40B4-BE49-F238E27FC236}">
                <a16:creationId xmlns:a16="http://schemas.microsoft.com/office/drawing/2014/main" id="{634E406F-0DDC-A806-1FCA-1558094DFEEE}"/>
              </a:ext>
            </a:extLst>
          </p:cNvPr>
          <p:cNvSpPr txBox="1"/>
          <p:nvPr/>
        </p:nvSpPr>
        <p:spPr>
          <a:xfrm>
            <a:off x="9863910" y="3741981"/>
            <a:ext cx="1308371" cy="307777"/>
          </a:xfrm>
          <a:prstGeom prst="rect">
            <a:avLst/>
          </a:prstGeom>
          <a:noFill/>
        </p:spPr>
        <p:txBody>
          <a:bodyPr wrap="none" rtlCol="0">
            <a:spAutoFit/>
          </a:bodyPr>
          <a:lstStyle/>
          <a:p>
            <a:r>
              <a:rPr lang="en-US" sz="1400" dirty="0">
                <a:latin typeface="+mn-lt"/>
              </a:rPr>
              <a:t>Low or Good?</a:t>
            </a:r>
          </a:p>
        </p:txBody>
      </p:sp>
      <p:sp>
        <p:nvSpPr>
          <p:cNvPr id="14" name="TextBox 13">
            <a:extLst>
              <a:ext uri="{FF2B5EF4-FFF2-40B4-BE49-F238E27FC236}">
                <a16:creationId xmlns:a16="http://schemas.microsoft.com/office/drawing/2014/main" id="{A56E9D7F-545B-C10F-1E35-8CBC8D391D08}"/>
              </a:ext>
            </a:extLst>
          </p:cNvPr>
          <p:cNvSpPr txBox="1"/>
          <p:nvPr/>
        </p:nvSpPr>
        <p:spPr>
          <a:xfrm>
            <a:off x="7068778" y="3742678"/>
            <a:ext cx="2234907" cy="307777"/>
          </a:xfrm>
          <a:prstGeom prst="rect">
            <a:avLst/>
          </a:prstGeom>
          <a:noFill/>
        </p:spPr>
        <p:txBody>
          <a:bodyPr wrap="none" rtlCol="0">
            <a:spAutoFit/>
          </a:bodyPr>
          <a:lstStyle/>
          <a:p>
            <a:r>
              <a:rPr lang="en-US" sz="1400" dirty="0">
                <a:latin typeface="+mn-lt"/>
              </a:rPr>
              <a:t>Excellent or Outstanding?</a:t>
            </a:r>
          </a:p>
        </p:txBody>
      </p:sp>
      <p:sp>
        <p:nvSpPr>
          <p:cNvPr id="15" name="TextBox 14">
            <a:extLst>
              <a:ext uri="{FF2B5EF4-FFF2-40B4-BE49-F238E27FC236}">
                <a16:creationId xmlns:a16="http://schemas.microsoft.com/office/drawing/2014/main" id="{71AEFD37-B47F-D717-155E-E09B7038C9E2}"/>
              </a:ext>
            </a:extLst>
          </p:cNvPr>
          <p:cNvSpPr txBox="1"/>
          <p:nvPr/>
        </p:nvSpPr>
        <p:spPr>
          <a:xfrm>
            <a:off x="7640248" y="4411695"/>
            <a:ext cx="1091966" cy="307777"/>
          </a:xfrm>
          <a:prstGeom prst="rect">
            <a:avLst/>
          </a:prstGeom>
          <a:solidFill>
            <a:srgbClr val="1E72A1"/>
          </a:solidFill>
        </p:spPr>
        <p:txBody>
          <a:bodyPr wrap="none" rtlCol="0">
            <a:spAutoFit/>
          </a:bodyPr>
          <a:lstStyle/>
          <a:p>
            <a:r>
              <a:rPr lang="en-US" sz="1400" b="1" dirty="0">
                <a:solidFill>
                  <a:schemeClr val="bg1"/>
                </a:solidFill>
                <a:latin typeface="+mn-lt"/>
              </a:rPr>
              <a:t>PROMOTE</a:t>
            </a:r>
          </a:p>
        </p:txBody>
      </p:sp>
      <p:sp>
        <p:nvSpPr>
          <p:cNvPr id="16" name="TextBox 15">
            <a:extLst>
              <a:ext uri="{FF2B5EF4-FFF2-40B4-BE49-F238E27FC236}">
                <a16:creationId xmlns:a16="http://schemas.microsoft.com/office/drawing/2014/main" id="{AE055726-0EC7-CE30-72FF-3F365BAF9FAF}"/>
              </a:ext>
            </a:extLst>
          </p:cNvPr>
          <p:cNvSpPr txBox="1"/>
          <p:nvPr/>
        </p:nvSpPr>
        <p:spPr>
          <a:xfrm>
            <a:off x="878825" y="4072360"/>
            <a:ext cx="960006" cy="307777"/>
          </a:xfrm>
          <a:prstGeom prst="rect">
            <a:avLst/>
          </a:prstGeom>
          <a:solidFill>
            <a:srgbClr val="1E72A1"/>
          </a:solidFill>
        </p:spPr>
        <p:txBody>
          <a:bodyPr wrap="none" rtlCol="0">
            <a:spAutoFit/>
          </a:bodyPr>
          <a:lstStyle/>
          <a:p>
            <a:r>
              <a:rPr lang="en-US" sz="1400" b="1" dirty="0">
                <a:solidFill>
                  <a:schemeClr val="bg1"/>
                </a:solidFill>
                <a:latin typeface="+mn-lt"/>
              </a:rPr>
              <a:t>INVOLVE</a:t>
            </a:r>
          </a:p>
        </p:txBody>
      </p:sp>
      <p:cxnSp>
        <p:nvCxnSpPr>
          <p:cNvPr id="20" name="Elbow Connector 19">
            <a:extLst>
              <a:ext uri="{FF2B5EF4-FFF2-40B4-BE49-F238E27FC236}">
                <a16:creationId xmlns:a16="http://schemas.microsoft.com/office/drawing/2014/main" id="{20AC987B-3E45-D8EB-504C-256A30559D28}"/>
              </a:ext>
            </a:extLst>
          </p:cNvPr>
          <p:cNvCxnSpPr>
            <a:stCxn id="7" idx="2"/>
            <a:endCxn id="8" idx="0"/>
          </p:cNvCxnSpPr>
          <p:nvPr/>
        </p:nvCxnSpPr>
        <p:spPr>
          <a:xfrm rot="5400000">
            <a:off x="4416390" y="290325"/>
            <a:ext cx="495243" cy="262936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E66843FB-4FED-EDF0-3BE5-190CB896FE88}"/>
              </a:ext>
            </a:extLst>
          </p:cNvPr>
          <p:cNvCxnSpPr>
            <a:stCxn id="7" idx="2"/>
            <a:endCxn id="9" idx="0"/>
          </p:cNvCxnSpPr>
          <p:nvPr/>
        </p:nvCxnSpPr>
        <p:spPr>
          <a:xfrm rot="16200000" flipH="1">
            <a:off x="6959574" y="376501"/>
            <a:ext cx="495242" cy="245700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007140FE-477D-F2AE-EFFB-FF38F660B773}"/>
              </a:ext>
            </a:extLst>
          </p:cNvPr>
          <p:cNvCxnSpPr>
            <a:stCxn id="8" idx="2"/>
            <a:endCxn id="11" idx="0"/>
          </p:cNvCxnSpPr>
          <p:nvPr/>
        </p:nvCxnSpPr>
        <p:spPr>
          <a:xfrm rot="5400000">
            <a:off x="2402094" y="2026845"/>
            <a:ext cx="813679" cy="1080797"/>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FFB2039-B73D-E8AF-1FEF-91262CF7160A}"/>
              </a:ext>
            </a:extLst>
          </p:cNvPr>
          <p:cNvSpPr txBox="1"/>
          <p:nvPr/>
        </p:nvSpPr>
        <p:spPr>
          <a:xfrm>
            <a:off x="3480498" y="2969173"/>
            <a:ext cx="484428" cy="307777"/>
          </a:xfrm>
          <a:prstGeom prst="rect">
            <a:avLst/>
          </a:prstGeom>
          <a:noFill/>
        </p:spPr>
        <p:txBody>
          <a:bodyPr wrap="none" rtlCol="0">
            <a:spAutoFit/>
          </a:bodyPr>
          <a:lstStyle/>
          <a:p>
            <a:r>
              <a:rPr lang="en-US" sz="1400" i="1" dirty="0">
                <a:solidFill>
                  <a:schemeClr val="bg1">
                    <a:lumMod val="50000"/>
                  </a:schemeClr>
                </a:solidFill>
                <a:latin typeface="+mn-lt"/>
              </a:rPr>
              <a:t>N/A</a:t>
            </a:r>
          </a:p>
        </p:txBody>
      </p:sp>
      <p:sp>
        <p:nvSpPr>
          <p:cNvPr id="29" name="TextBox 28">
            <a:extLst>
              <a:ext uri="{FF2B5EF4-FFF2-40B4-BE49-F238E27FC236}">
                <a16:creationId xmlns:a16="http://schemas.microsoft.com/office/drawing/2014/main" id="{C3EF8B9F-9868-7444-AF41-3E07C19F16EA}"/>
              </a:ext>
            </a:extLst>
          </p:cNvPr>
          <p:cNvSpPr txBox="1"/>
          <p:nvPr/>
        </p:nvSpPr>
        <p:spPr>
          <a:xfrm>
            <a:off x="6328926" y="2919772"/>
            <a:ext cx="484428" cy="307777"/>
          </a:xfrm>
          <a:prstGeom prst="rect">
            <a:avLst/>
          </a:prstGeom>
          <a:noFill/>
        </p:spPr>
        <p:txBody>
          <a:bodyPr wrap="none" rtlCol="0">
            <a:spAutoFit/>
          </a:bodyPr>
          <a:lstStyle/>
          <a:p>
            <a:r>
              <a:rPr lang="en-US" sz="1400" i="1" dirty="0">
                <a:solidFill>
                  <a:schemeClr val="bg1">
                    <a:lumMod val="50000"/>
                  </a:schemeClr>
                </a:solidFill>
                <a:latin typeface="+mn-lt"/>
              </a:rPr>
              <a:t>N/A</a:t>
            </a:r>
          </a:p>
        </p:txBody>
      </p:sp>
      <p:cxnSp>
        <p:nvCxnSpPr>
          <p:cNvPr id="31" name="Elbow Connector 30">
            <a:extLst>
              <a:ext uri="{FF2B5EF4-FFF2-40B4-BE49-F238E27FC236}">
                <a16:creationId xmlns:a16="http://schemas.microsoft.com/office/drawing/2014/main" id="{4CA94627-F003-F974-89ED-9A5D3E0011DF}"/>
              </a:ext>
            </a:extLst>
          </p:cNvPr>
          <p:cNvCxnSpPr>
            <a:stCxn id="8" idx="2"/>
            <a:endCxn id="28" idx="0"/>
          </p:cNvCxnSpPr>
          <p:nvPr/>
        </p:nvCxnSpPr>
        <p:spPr>
          <a:xfrm rot="16200000" flipH="1">
            <a:off x="3131637" y="2378097"/>
            <a:ext cx="808769" cy="37338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B6DE6FC-E804-E14F-B114-3548EC403264}"/>
              </a:ext>
            </a:extLst>
          </p:cNvPr>
          <p:cNvCxnSpPr>
            <a:stCxn id="9" idx="2"/>
            <a:endCxn id="29" idx="0"/>
          </p:cNvCxnSpPr>
          <p:nvPr/>
        </p:nvCxnSpPr>
        <p:spPr>
          <a:xfrm rot="5400000">
            <a:off x="7123736" y="1607808"/>
            <a:ext cx="759369" cy="186455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2DD201BE-E01D-6CF7-9D97-6C69BC58D650}"/>
              </a:ext>
            </a:extLst>
          </p:cNvPr>
          <p:cNvCxnSpPr>
            <a:stCxn id="9" idx="2"/>
            <a:endCxn id="12" idx="0"/>
          </p:cNvCxnSpPr>
          <p:nvPr/>
        </p:nvCxnSpPr>
        <p:spPr>
          <a:xfrm rot="16200000" flipH="1">
            <a:off x="8653101" y="1943000"/>
            <a:ext cx="759369" cy="119417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17290E92-32DA-C198-DEF4-AE6541BA2F9C}"/>
              </a:ext>
            </a:extLst>
          </p:cNvPr>
          <p:cNvCxnSpPr>
            <a:stCxn id="11" idx="2"/>
            <a:endCxn id="16" idx="0"/>
          </p:cNvCxnSpPr>
          <p:nvPr/>
        </p:nvCxnSpPr>
        <p:spPr>
          <a:xfrm rot="5400000">
            <a:off x="1418431" y="3222257"/>
            <a:ext cx="790500" cy="90970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1D631A9E-1CC1-DB06-BDD0-0B20540E6FCA}"/>
              </a:ext>
            </a:extLst>
          </p:cNvPr>
          <p:cNvCxnSpPr>
            <a:stCxn id="12" idx="2"/>
            <a:endCxn id="14" idx="0"/>
          </p:cNvCxnSpPr>
          <p:nvPr/>
        </p:nvCxnSpPr>
        <p:spPr>
          <a:xfrm rot="5400000">
            <a:off x="8650488" y="2763293"/>
            <a:ext cx="515129" cy="144364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D88A73AA-095A-D82B-6B0F-9697F55B64E5}"/>
              </a:ext>
            </a:extLst>
          </p:cNvPr>
          <p:cNvCxnSpPr>
            <a:stCxn id="12" idx="2"/>
            <a:endCxn id="13" idx="0"/>
          </p:cNvCxnSpPr>
          <p:nvPr/>
        </p:nvCxnSpPr>
        <p:spPr>
          <a:xfrm rot="16200000" flipH="1">
            <a:off x="9816768" y="3040653"/>
            <a:ext cx="514432" cy="88822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2B2E82-C4A9-41D2-B7E5-108F15706705}"/>
              </a:ext>
            </a:extLst>
          </p:cNvPr>
          <p:cNvSpPr txBox="1"/>
          <p:nvPr/>
        </p:nvSpPr>
        <p:spPr>
          <a:xfrm>
            <a:off x="2389325" y="4072359"/>
            <a:ext cx="484428" cy="307777"/>
          </a:xfrm>
          <a:prstGeom prst="rect">
            <a:avLst/>
          </a:prstGeom>
          <a:noFill/>
        </p:spPr>
        <p:txBody>
          <a:bodyPr wrap="none" rtlCol="0">
            <a:spAutoFit/>
          </a:bodyPr>
          <a:lstStyle/>
          <a:p>
            <a:r>
              <a:rPr lang="en-US" sz="1400" i="1" dirty="0">
                <a:solidFill>
                  <a:schemeClr val="bg1">
                    <a:lumMod val="50000"/>
                  </a:schemeClr>
                </a:solidFill>
                <a:latin typeface="+mn-lt"/>
              </a:rPr>
              <a:t>N/A</a:t>
            </a:r>
          </a:p>
        </p:txBody>
      </p:sp>
      <p:cxnSp>
        <p:nvCxnSpPr>
          <p:cNvPr id="45" name="Elbow Connector 44">
            <a:extLst>
              <a:ext uri="{FF2B5EF4-FFF2-40B4-BE49-F238E27FC236}">
                <a16:creationId xmlns:a16="http://schemas.microsoft.com/office/drawing/2014/main" id="{24C0F7D9-864E-FA4E-AFB0-A9D38125089B}"/>
              </a:ext>
            </a:extLst>
          </p:cNvPr>
          <p:cNvCxnSpPr>
            <a:stCxn id="11" idx="2"/>
            <a:endCxn id="43" idx="0"/>
          </p:cNvCxnSpPr>
          <p:nvPr/>
        </p:nvCxnSpPr>
        <p:spPr>
          <a:xfrm rot="16200000" flipH="1">
            <a:off x="2054787" y="3495606"/>
            <a:ext cx="790499" cy="363005"/>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78FC2E5C-E580-365B-D228-485C79F5401B}"/>
              </a:ext>
            </a:extLst>
          </p:cNvPr>
          <p:cNvCxnSpPr>
            <a:stCxn id="14" idx="2"/>
            <a:endCxn id="15" idx="0"/>
          </p:cNvCxnSpPr>
          <p:nvPr/>
        </p:nvCxnSpPr>
        <p:spPr>
          <a:xfrm rot="5400000">
            <a:off x="8005612" y="4231075"/>
            <a:ext cx="361240"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8BB65A3-4799-47C8-B434-5D5CAF9B1F23}"/>
              </a:ext>
            </a:extLst>
          </p:cNvPr>
          <p:cNvSpPr txBox="1"/>
          <p:nvPr/>
        </p:nvSpPr>
        <p:spPr>
          <a:xfrm>
            <a:off x="10275881" y="4411695"/>
            <a:ext cx="484428" cy="307777"/>
          </a:xfrm>
          <a:prstGeom prst="rect">
            <a:avLst/>
          </a:prstGeom>
          <a:noFill/>
        </p:spPr>
        <p:txBody>
          <a:bodyPr wrap="none" rtlCol="0">
            <a:spAutoFit/>
          </a:bodyPr>
          <a:lstStyle/>
          <a:p>
            <a:r>
              <a:rPr lang="en-US" sz="1400" i="1" dirty="0">
                <a:solidFill>
                  <a:schemeClr val="bg1">
                    <a:lumMod val="50000"/>
                  </a:schemeClr>
                </a:solidFill>
                <a:latin typeface="+mn-lt"/>
              </a:rPr>
              <a:t>N/A</a:t>
            </a:r>
          </a:p>
        </p:txBody>
      </p:sp>
      <p:cxnSp>
        <p:nvCxnSpPr>
          <p:cNvPr id="72" name="Elbow Connector 71">
            <a:extLst>
              <a:ext uri="{FF2B5EF4-FFF2-40B4-BE49-F238E27FC236}">
                <a16:creationId xmlns:a16="http://schemas.microsoft.com/office/drawing/2014/main" id="{BB2E96AD-B01E-C6A2-827A-C980BFAA36C8}"/>
              </a:ext>
            </a:extLst>
          </p:cNvPr>
          <p:cNvCxnSpPr>
            <a:stCxn id="13" idx="2"/>
            <a:endCxn id="70" idx="0"/>
          </p:cNvCxnSpPr>
          <p:nvPr/>
        </p:nvCxnSpPr>
        <p:spPr>
          <a:xfrm rot="5400000">
            <a:off x="10337128" y="4230726"/>
            <a:ext cx="36193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DB3D838-1798-6598-8C7E-FA218D329CEC}"/>
              </a:ext>
            </a:extLst>
          </p:cNvPr>
          <p:cNvSpPr txBox="1"/>
          <p:nvPr/>
        </p:nvSpPr>
        <p:spPr>
          <a:xfrm>
            <a:off x="2155158" y="2323438"/>
            <a:ext cx="417102" cy="253916"/>
          </a:xfrm>
          <a:prstGeom prst="rect">
            <a:avLst/>
          </a:prstGeom>
          <a:noFill/>
        </p:spPr>
        <p:txBody>
          <a:bodyPr wrap="none" rtlCol="0">
            <a:spAutoFit/>
          </a:bodyPr>
          <a:lstStyle/>
          <a:p>
            <a:r>
              <a:rPr lang="en-US" sz="1050" dirty="0">
                <a:solidFill>
                  <a:srgbClr val="1E72A1"/>
                </a:solidFill>
                <a:latin typeface="+mn-lt"/>
              </a:rPr>
              <a:t>Yes</a:t>
            </a:r>
            <a:endParaRPr lang="en-US" sz="1000" dirty="0">
              <a:solidFill>
                <a:srgbClr val="1E72A1"/>
              </a:solidFill>
              <a:latin typeface="+mn-lt"/>
            </a:endParaRPr>
          </a:p>
        </p:txBody>
      </p:sp>
      <p:sp>
        <p:nvSpPr>
          <p:cNvPr id="74" name="TextBox 73">
            <a:extLst>
              <a:ext uri="{FF2B5EF4-FFF2-40B4-BE49-F238E27FC236}">
                <a16:creationId xmlns:a16="http://schemas.microsoft.com/office/drawing/2014/main" id="{74FC4EAE-7BEC-4768-95D0-D9694BD34F52}"/>
              </a:ext>
            </a:extLst>
          </p:cNvPr>
          <p:cNvSpPr txBox="1"/>
          <p:nvPr/>
        </p:nvSpPr>
        <p:spPr>
          <a:xfrm>
            <a:off x="4018041" y="2317553"/>
            <a:ext cx="357790" cy="253916"/>
          </a:xfrm>
          <a:prstGeom prst="rect">
            <a:avLst/>
          </a:prstGeom>
          <a:noFill/>
        </p:spPr>
        <p:txBody>
          <a:bodyPr wrap="none" rtlCol="0">
            <a:spAutoFit/>
          </a:bodyPr>
          <a:lstStyle/>
          <a:p>
            <a:r>
              <a:rPr lang="en-US" sz="1050" dirty="0">
                <a:solidFill>
                  <a:srgbClr val="1E72A1"/>
                </a:solidFill>
                <a:latin typeface="+mn-lt"/>
              </a:rPr>
              <a:t>No</a:t>
            </a:r>
            <a:endParaRPr lang="en-US" sz="1000" dirty="0">
              <a:solidFill>
                <a:srgbClr val="1E72A1"/>
              </a:solidFill>
              <a:latin typeface="+mn-lt"/>
            </a:endParaRPr>
          </a:p>
        </p:txBody>
      </p:sp>
      <p:sp>
        <p:nvSpPr>
          <p:cNvPr id="75" name="TextBox 74">
            <a:extLst>
              <a:ext uri="{FF2B5EF4-FFF2-40B4-BE49-F238E27FC236}">
                <a16:creationId xmlns:a16="http://schemas.microsoft.com/office/drawing/2014/main" id="{4B2AF967-30AA-A291-F8F9-B3AF04EBBB00}"/>
              </a:ext>
            </a:extLst>
          </p:cNvPr>
          <p:cNvSpPr txBox="1"/>
          <p:nvPr/>
        </p:nvSpPr>
        <p:spPr>
          <a:xfrm>
            <a:off x="2864247" y="3407327"/>
            <a:ext cx="463588" cy="253916"/>
          </a:xfrm>
          <a:prstGeom prst="rect">
            <a:avLst/>
          </a:prstGeom>
          <a:noFill/>
        </p:spPr>
        <p:txBody>
          <a:bodyPr wrap="none" rtlCol="0">
            <a:spAutoFit/>
          </a:bodyPr>
          <a:lstStyle/>
          <a:p>
            <a:r>
              <a:rPr lang="en-US" sz="1050" dirty="0">
                <a:solidFill>
                  <a:srgbClr val="1E72A1"/>
                </a:solidFill>
                <a:latin typeface="+mn-lt"/>
              </a:rPr>
              <a:t>High</a:t>
            </a:r>
            <a:endParaRPr lang="en-US" sz="1000" dirty="0">
              <a:solidFill>
                <a:srgbClr val="1E72A1"/>
              </a:solidFill>
              <a:latin typeface="+mn-lt"/>
            </a:endParaRPr>
          </a:p>
        </p:txBody>
      </p:sp>
      <p:sp>
        <p:nvSpPr>
          <p:cNvPr id="76" name="TextBox 75">
            <a:extLst>
              <a:ext uri="{FF2B5EF4-FFF2-40B4-BE49-F238E27FC236}">
                <a16:creationId xmlns:a16="http://schemas.microsoft.com/office/drawing/2014/main" id="{5D760DD1-4845-DB0F-3A43-69E691982534}"/>
              </a:ext>
            </a:extLst>
          </p:cNvPr>
          <p:cNvSpPr txBox="1"/>
          <p:nvPr/>
        </p:nvSpPr>
        <p:spPr>
          <a:xfrm>
            <a:off x="1270486" y="3407327"/>
            <a:ext cx="433132" cy="253916"/>
          </a:xfrm>
          <a:prstGeom prst="rect">
            <a:avLst/>
          </a:prstGeom>
          <a:noFill/>
        </p:spPr>
        <p:txBody>
          <a:bodyPr wrap="none" rtlCol="0">
            <a:spAutoFit/>
          </a:bodyPr>
          <a:lstStyle/>
          <a:p>
            <a:r>
              <a:rPr lang="en-US" sz="1050" dirty="0">
                <a:solidFill>
                  <a:srgbClr val="1E72A1"/>
                </a:solidFill>
                <a:latin typeface="+mn-lt"/>
              </a:rPr>
              <a:t>Low</a:t>
            </a:r>
            <a:endParaRPr lang="en-US" sz="1000" dirty="0">
              <a:solidFill>
                <a:srgbClr val="1E72A1"/>
              </a:solidFill>
              <a:latin typeface="+mn-lt"/>
            </a:endParaRPr>
          </a:p>
        </p:txBody>
      </p:sp>
      <p:sp>
        <p:nvSpPr>
          <p:cNvPr id="77" name="TextBox 76">
            <a:extLst>
              <a:ext uri="{FF2B5EF4-FFF2-40B4-BE49-F238E27FC236}">
                <a16:creationId xmlns:a16="http://schemas.microsoft.com/office/drawing/2014/main" id="{025DF9DA-0994-5C4D-1B53-F8558CCE24E5}"/>
              </a:ext>
            </a:extLst>
          </p:cNvPr>
          <p:cNvSpPr txBox="1"/>
          <p:nvPr/>
        </p:nvSpPr>
        <p:spPr>
          <a:xfrm>
            <a:off x="7015708" y="2286171"/>
            <a:ext cx="728084" cy="253916"/>
          </a:xfrm>
          <a:prstGeom prst="rect">
            <a:avLst/>
          </a:prstGeom>
          <a:noFill/>
        </p:spPr>
        <p:txBody>
          <a:bodyPr wrap="none" rtlCol="0">
            <a:spAutoFit/>
          </a:bodyPr>
          <a:lstStyle/>
          <a:p>
            <a:r>
              <a:rPr lang="en-US" sz="1050" dirty="0">
                <a:solidFill>
                  <a:srgbClr val="1E72A1"/>
                </a:solidFill>
                <a:latin typeface="+mn-lt"/>
              </a:rPr>
              <a:t>&lt;2 Years</a:t>
            </a:r>
            <a:endParaRPr lang="en-US" sz="1000" dirty="0">
              <a:solidFill>
                <a:srgbClr val="1E72A1"/>
              </a:solidFill>
              <a:latin typeface="+mn-lt"/>
            </a:endParaRPr>
          </a:p>
        </p:txBody>
      </p:sp>
      <p:sp>
        <p:nvSpPr>
          <p:cNvPr id="78" name="TextBox 77">
            <a:extLst>
              <a:ext uri="{FF2B5EF4-FFF2-40B4-BE49-F238E27FC236}">
                <a16:creationId xmlns:a16="http://schemas.microsoft.com/office/drawing/2014/main" id="{220E3829-8DA2-966B-FB81-5CE69DAA0518}"/>
              </a:ext>
            </a:extLst>
          </p:cNvPr>
          <p:cNvSpPr txBox="1"/>
          <p:nvPr/>
        </p:nvSpPr>
        <p:spPr>
          <a:xfrm>
            <a:off x="9224526" y="2286171"/>
            <a:ext cx="728084" cy="253916"/>
          </a:xfrm>
          <a:prstGeom prst="rect">
            <a:avLst/>
          </a:prstGeom>
          <a:noFill/>
        </p:spPr>
        <p:txBody>
          <a:bodyPr wrap="none" rtlCol="0">
            <a:spAutoFit/>
          </a:bodyPr>
          <a:lstStyle/>
          <a:p>
            <a:r>
              <a:rPr lang="en-US" sz="1050" dirty="0">
                <a:solidFill>
                  <a:srgbClr val="1E72A1"/>
                </a:solidFill>
                <a:latin typeface="+mn-lt"/>
              </a:rPr>
              <a:t>&gt;2 Years</a:t>
            </a:r>
            <a:endParaRPr lang="en-US" sz="1000" dirty="0">
              <a:solidFill>
                <a:srgbClr val="1E72A1"/>
              </a:solidFill>
              <a:latin typeface="+mn-lt"/>
            </a:endParaRPr>
          </a:p>
        </p:txBody>
      </p:sp>
    </p:spTree>
    <p:extLst>
      <p:ext uri="{BB962C8B-B14F-4D97-AF65-F5344CB8AC3E}">
        <p14:creationId xmlns:p14="http://schemas.microsoft.com/office/powerpoint/2010/main" val="3610238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E871-254C-A991-4DF3-955F1AB33C9C}"/>
              </a:ext>
            </a:extLst>
          </p:cNvPr>
          <p:cNvSpPr>
            <a:spLocks noGrp="1"/>
          </p:cNvSpPr>
          <p:nvPr>
            <p:ph type="title"/>
          </p:nvPr>
        </p:nvSpPr>
        <p:spPr/>
        <p:txBody>
          <a:bodyPr/>
          <a:lstStyle/>
          <a:p>
            <a:r>
              <a:rPr lang="en-GB" dirty="0"/>
              <a:t>Results Pre &amp; Post Simulation</a:t>
            </a:r>
            <a:endParaRPr lang="en-US" dirty="0"/>
          </a:p>
        </p:txBody>
      </p:sp>
      <p:pic>
        <p:nvPicPr>
          <p:cNvPr id="5122" name="Picture 2">
            <a:extLst>
              <a:ext uri="{FF2B5EF4-FFF2-40B4-BE49-F238E27FC236}">
                <a16:creationId xmlns:a16="http://schemas.microsoft.com/office/drawing/2014/main" id="{114D95E4-2ACB-1FD1-00BC-222E451370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85631" y="1110145"/>
            <a:ext cx="2446135" cy="3234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5691456-6DB5-B491-FE85-90B709F03F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89986" y="1110146"/>
            <a:ext cx="2446135" cy="3234559"/>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F545056B-237A-6B13-18A1-D20B5F186D47}"/>
              </a:ext>
            </a:extLst>
          </p:cNvPr>
          <p:cNvSpPr/>
          <p:nvPr/>
        </p:nvSpPr>
        <p:spPr>
          <a:xfrm>
            <a:off x="5194632" y="2690638"/>
            <a:ext cx="980775" cy="735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CBDAE6-59E7-1E21-86C9-4AA11328214C}"/>
              </a:ext>
            </a:extLst>
          </p:cNvPr>
          <p:cNvSpPr txBox="1"/>
          <p:nvPr/>
        </p:nvSpPr>
        <p:spPr>
          <a:xfrm>
            <a:off x="5195509" y="2170064"/>
            <a:ext cx="960006" cy="307777"/>
          </a:xfrm>
          <a:prstGeom prst="rect">
            <a:avLst/>
          </a:prstGeom>
          <a:solidFill>
            <a:srgbClr val="1E72A1"/>
          </a:solidFill>
        </p:spPr>
        <p:txBody>
          <a:bodyPr wrap="none" rtlCol="0">
            <a:spAutoFit/>
          </a:bodyPr>
          <a:lstStyle/>
          <a:p>
            <a:r>
              <a:rPr lang="en-US" sz="1400" b="1" dirty="0">
                <a:solidFill>
                  <a:schemeClr val="bg1"/>
                </a:solidFill>
                <a:latin typeface="+mn-lt"/>
              </a:rPr>
              <a:t>INVOLVE</a:t>
            </a:r>
          </a:p>
        </p:txBody>
      </p:sp>
      <p:sp>
        <p:nvSpPr>
          <p:cNvPr id="9" name="TextBox 8">
            <a:extLst>
              <a:ext uri="{FF2B5EF4-FFF2-40B4-BE49-F238E27FC236}">
                <a16:creationId xmlns:a16="http://schemas.microsoft.com/office/drawing/2014/main" id="{623C09A5-3B9E-2C94-B79C-21413F9C363C}"/>
              </a:ext>
            </a:extLst>
          </p:cNvPr>
          <p:cNvSpPr txBox="1"/>
          <p:nvPr/>
        </p:nvSpPr>
        <p:spPr>
          <a:xfrm>
            <a:off x="5139036" y="2977007"/>
            <a:ext cx="1091966" cy="307777"/>
          </a:xfrm>
          <a:prstGeom prst="rect">
            <a:avLst/>
          </a:prstGeom>
          <a:solidFill>
            <a:srgbClr val="1E72A1"/>
          </a:solidFill>
        </p:spPr>
        <p:txBody>
          <a:bodyPr wrap="none" rtlCol="0">
            <a:spAutoFit/>
          </a:bodyPr>
          <a:lstStyle/>
          <a:p>
            <a:r>
              <a:rPr lang="en-US" sz="1400" b="1" dirty="0">
                <a:solidFill>
                  <a:schemeClr val="bg1"/>
                </a:solidFill>
                <a:latin typeface="+mn-lt"/>
              </a:rPr>
              <a:t>PROMOTE</a:t>
            </a:r>
          </a:p>
        </p:txBody>
      </p:sp>
      <p:sp>
        <p:nvSpPr>
          <p:cNvPr id="10" name="TextBox 9">
            <a:extLst>
              <a:ext uri="{FF2B5EF4-FFF2-40B4-BE49-F238E27FC236}">
                <a16:creationId xmlns:a16="http://schemas.microsoft.com/office/drawing/2014/main" id="{1ACAF365-0D0F-B719-FB7D-B253122A280A}"/>
              </a:ext>
            </a:extLst>
          </p:cNvPr>
          <p:cNvSpPr txBox="1"/>
          <p:nvPr/>
        </p:nvSpPr>
        <p:spPr>
          <a:xfrm>
            <a:off x="657224" y="4618204"/>
            <a:ext cx="11414234" cy="1305101"/>
          </a:xfrm>
          <a:prstGeom prst="rect">
            <a:avLst/>
          </a:prstGeom>
          <a:noFill/>
        </p:spPr>
        <p:txBody>
          <a:bodyPr wrap="square" rtlCol="0">
            <a:spAutoFit/>
          </a:bodyPr>
          <a:lstStyle/>
          <a:p>
            <a:pPr>
              <a:lnSpc>
                <a:spcPct val="150000"/>
              </a:lnSpc>
            </a:pPr>
            <a:r>
              <a:rPr lang="en-US" b="0" i="0" dirty="0">
                <a:solidFill>
                  <a:srgbClr val="212121"/>
                </a:solidFill>
                <a:effectLst/>
                <a:latin typeface="+mn-lt"/>
              </a:rPr>
              <a:t>The attrition rate reduced from 9.66% to 6.67% </a:t>
            </a:r>
            <a:r>
              <a:rPr lang="en-US" b="1" i="0" dirty="0">
                <a:solidFill>
                  <a:srgbClr val="212121"/>
                </a:solidFill>
                <a:effectLst/>
                <a:latin typeface="+mn-lt"/>
              </a:rPr>
              <a:t>(reduced 2.99%)</a:t>
            </a:r>
            <a:r>
              <a:rPr lang="en-US" b="0" i="0" dirty="0">
                <a:solidFill>
                  <a:srgbClr val="212121"/>
                </a:solidFill>
                <a:effectLst/>
                <a:latin typeface="+mn-lt"/>
              </a:rPr>
              <a:t>, leaving only 98 employees with the potential to leave the company.</a:t>
            </a:r>
            <a:endParaRPr lang="en-US" dirty="0">
              <a:latin typeface="+mn-lt"/>
            </a:endParaRPr>
          </a:p>
        </p:txBody>
      </p:sp>
    </p:spTree>
    <p:extLst>
      <p:ext uri="{BB962C8B-B14F-4D97-AF65-F5344CB8AC3E}">
        <p14:creationId xmlns:p14="http://schemas.microsoft.com/office/powerpoint/2010/main" val="984346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62C8-39AB-64C4-122C-D4195F1BAE9D}"/>
              </a:ext>
            </a:extLst>
          </p:cNvPr>
          <p:cNvSpPr>
            <a:spLocks noGrp="1"/>
          </p:cNvSpPr>
          <p:nvPr>
            <p:ph type="title"/>
          </p:nvPr>
        </p:nvSpPr>
        <p:spPr/>
        <p:txBody>
          <a:bodyPr/>
          <a:lstStyle/>
          <a:p>
            <a:r>
              <a:rPr lang="en-US" dirty="0"/>
              <a:t>Recommendation To Leadership</a:t>
            </a:r>
          </a:p>
        </p:txBody>
      </p:sp>
      <p:sp>
        <p:nvSpPr>
          <p:cNvPr id="3" name="Content Placeholder 2">
            <a:extLst>
              <a:ext uri="{FF2B5EF4-FFF2-40B4-BE49-F238E27FC236}">
                <a16:creationId xmlns:a16="http://schemas.microsoft.com/office/drawing/2014/main" id="{A60C4A4B-11B7-F874-0A58-4E42E7A051BE}"/>
              </a:ext>
            </a:extLst>
          </p:cNvPr>
          <p:cNvSpPr>
            <a:spLocks noGrp="1"/>
          </p:cNvSpPr>
          <p:nvPr>
            <p:ph idx="1"/>
          </p:nvPr>
        </p:nvSpPr>
        <p:spPr>
          <a:xfrm>
            <a:off x="4424855" y="1052386"/>
            <a:ext cx="6800193" cy="5551713"/>
          </a:xfrm>
        </p:spPr>
        <p:txBody>
          <a:bodyPr/>
          <a:lstStyle/>
          <a:p>
            <a:pPr marL="0" indent="0">
              <a:lnSpc>
                <a:spcPct val="150000"/>
              </a:lnSpc>
              <a:buNone/>
            </a:pPr>
            <a:r>
              <a:rPr lang="en-US" sz="1800" dirty="0"/>
              <a:t>The HR Analytics Department, would recommend the leadership team to;</a:t>
            </a:r>
          </a:p>
          <a:p>
            <a:pPr>
              <a:lnSpc>
                <a:spcPct val="150000"/>
              </a:lnSpc>
            </a:pPr>
            <a:r>
              <a:rPr lang="en-US" sz="1800" b="1" dirty="0"/>
              <a:t>PROMOTE!</a:t>
            </a:r>
          </a:p>
          <a:p>
            <a:pPr lvl="1">
              <a:lnSpc>
                <a:spcPct val="150000"/>
              </a:lnSpc>
            </a:pPr>
            <a:r>
              <a:rPr lang="en-US" sz="1800" dirty="0"/>
              <a:t>Pay attention to the performance of your employees who are entitled to a promotion</a:t>
            </a:r>
          </a:p>
          <a:p>
            <a:pPr>
              <a:lnSpc>
                <a:spcPct val="150000"/>
              </a:lnSpc>
            </a:pPr>
            <a:r>
              <a:rPr lang="en-US" sz="1800" b="1" dirty="0"/>
              <a:t>INVOLVE!</a:t>
            </a:r>
          </a:p>
          <a:p>
            <a:pPr lvl="1">
              <a:lnSpc>
                <a:spcPct val="150000"/>
              </a:lnSpc>
            </a:pPr>
            <a:r>
              <a:rPr lang="en-US" sz="1800" dirty="0"/>
              <a:t>Improve The Job Involvement of Employees:</a:t>
            </a:r>
          </a:p>
          <a:p>
            <a:pPr lvl="2">
              <a:lnSpc>
                <a:spcPct val="150000"/>
              </a:lnSpc>
            </a:pPr>
            <a:r>
              <a:rPr lang="en-US" sz="1400" dirty="0"/>
              <a:t>Coaching or mentoring, and give positive feedback</a:t>
            </a:r>
          </a:p>
          <a:p>
            <a:pPr lvl="2">
              <a:lnSpc>
                <a:spcPct val="150000"/>
              </a:lnSpc>
            </a:pPr>
            <a:r>
              <a:rPr lang="en-US" sz="1400" dirty="0"/>
              <a:t>Employee involvement programs </a:t>
            </a:r>
          </a:p>
          <a:p>
            <a:pPr lvl="2">
              <a:lnSpc>
                <a:spcPct val="150000"/>
              </a:lnSpc>
            </a:pPr>
            <a:r>
              <a:rPr lang="en-US" sz="1400" dirty="0"/>
              <a:t>Open-communication and suggestion boxes</a:t>
            </a:r>
          </a:p>
          <a:p>
            <a:pPr lvl="1">
              <a:lnSpc>
                <a:spcPct val="150000"/>
              </a:lnSpc>
            </a:pPr>
            <a:r>
              <a:rPr lang="en-US" sz="1800" dirty="0"/>
              <a:t>Reduce Employee’s Overtime:</a:t>
            </a:r>
          </a:p>
          <a:p>
            <a:pPr lvl="2">
              <a:lnSpc>
                <a:spcPct val="150000"/>
              </a:lnSpc>
            </a:pPr>
            <a:r>
              <a:rPr lang="en-US" sz="1400" dirty="0"/>
              <a:t>Cross-train your employees </a:t>
            </a:r>
          </a:p>
          <a:p>
            <a:pPr lvl="2">
              <a:lnSpc>
                <a:spcPct val="150000"/>
              </a:lnSpc>
            </a:pPr>
            <a:r>
              <a:rPr lang="en-US" sz="1400" dirty="0"/>
              <a:t>Try flexible work schedules</a:t>
            </a:r>
          </a:p>
        </p:txBody>
      </p:sp>
      <p:pic>
        <p:nvPicPr>
          <p:cNvPr id="6146" name="Picture 2" descr="Happy Employee Vector Art, Icons, and Graphics for Free Download">
            <a:extLst>
              <a:ext uri="{FF2B5EF4-FFF2-40B4-BE49-F238E27FC236}">
                <a16:creationId xmlns:a16="http://schemas.microsoft.com/office/drawing/2014/main" id="{04ACDB91-E425-6E90-69B4-2AD382BC1AE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7710" y="1849669"/>
            <a:ext cx="3957145" cy="395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5C83-89B2-4172-B20E-C4EA70E7F77B}"/>
              </a:ext>
            </a:extLst>
          </p:cNvPr>
          <p:cNvSpPr>
            <a:spLocks noGrp="1"/>
          </p:cNvSpPr>
          <p:nvPr>
            <p:ph type="title"/>
          </p:nvPr>
        </p:nvSpPr>
        <p:spPr/>
        <p:txBody>
          <a:bodyPr/>
          <a:lstStyle/>
          <a:p>
            <a:r>
              <a:rPr lang="en-GB" dirty="0"/>
              <a:t>Bibliography</a:t>
            </a:r>
          </a:p>
        </p:txBody>
      </p:sp>
      <p:sp>
        <p:nvSpPr>
          <p:cNvPr id="3" name="Content Placeholder 2">
            <a:extLst>
              <a:ext uri="{FF2B5EF4-FFF2-40B4-BE49-F238E27FC236}">
                <a16:creationId xmlns:a16="http://schemas.microsoft.com/office/drawing/2014/main" id="{AA6A5EC9-9A40-4A8A-9C64-FE4FB3CCA6F3}"/>
              </a:ext>
            </a:extLst>
          </p:cNvPr>
          <p:cNvSpPr>
            <a:spLocks noGrp="1"/>
          </p:cNvSpPr>
          <p:nvPr>
            <p:ph idx="1"/>
          </p:nvPr>
        </p:nvSpPr>
        <p:spPr/>
        <p:txBody>
          <a:bodyPr anchor="t"/>
          <a:lstStyle/>
          <a:p>
            <a:pPr>
              <a:lnSpc>
                <a:spcPct val="150000"/>
              </a:lnSpc>
            </a:pPr>
            <a:r>
              <a:rPr lang="en-US" sz="2000" dirty="0"/>
              <a:t>Link to the Google Colab notebook: </a:t>
            </a:r>
          </a:p>
          <a:p>
            <a:pPr marL="914400" lvl="1" indent="-288925">
              <a:lnSpc>
                <a:spcPct val="150000"/>
              </a:lnSpc>
            </a:pPr>
            <a:r>
              <a:rPr lang="en-US" sz="2000" dirty="0">
                <a:hlinkClick r:id="rId3"/>
              </a:rPr>
              <a:t>https://go.vivekkulthe.com/iimk-dsai</a:t>
            </a:r>
            <a:endParaRPr lang="en-US" sz="2000" dirty="0"/>
          </a:p>
          <a:p>
            <a:pPr>
              <a:lnSpc>
                <a:spcPct val="150000"/>
              </a:lnSpc>
            </a:pPr>
            <a:endParaRPr lang="en-US" sz="2000" dirty="0"/>
          </a:p>
          <a:p>
            <a:pPr>
              <a:lnSpc>
                <a:spcPct val="150000"/>
              </a:lnSpc>
            </a:pPr>
            <a:r>
              <a:rPr lang="en-US" sz="2000" dirty="0"/>
              <a:t>This presentation has been designed using images from</a:t>
            </a:r>
          </a:p>
          <a:p>
            <a:pPr marL="914400" lvl="1" indent="-288925">
              <a:lnSpc>
                <a:spcPct val="150000"/>
              </a:lnSpc>
            </a:pPr>
            <a:r>
              <a:rPr lang="en-US" sz="2000" dirty="0">
                <a:hlinkClick r:id="rId4"/>
              </a:rPr>
              <a:t>https://www.flaticon.com</a:t>
            </a:r>
            <a:endParaRPr lang="en-US" sz="2000" dirty="0"/>
          </a:p>
          <a:p>
            <a:pPr marL="914400" lvl="1" indent="-288925">
              <a:lnSpc>
                <a:spcPct val="150000"/>
              </a:lnSpc>
            </a:pPr>
            <a:r>
              <a:rPr lang="en-US" sz="2000" dirty="0">
                <a:hlinkClick r:id="rId5"/>
              </a:rPr>
              <a:t>https://www.dreamstime.com</a:t>
            </a:r>
            <a:endParaRPr lang="en-US" sz="2000" dirty="0"/>
          </a:p>
          <a:p>
            <a:pPr>
              <a:lnSpc>
                <a:spcPct val="150000"/>
              </a:lnSpc>
            </a:pPr>
            <a:endParaRPr lang="en-US" sz="2000" dirty="0"/>
          </a:p>
          <a:p>
            <a:pPr>
              <a:lnSpc>
                <a:spcPct val="150000"/>
              </a:lnSpc>
            </a:pPr>
            <a:r>
              <a:rPr lang="en-US" sz="2000" dirty="0"/>
              <a:t>Dataset used for this project is taken from</a:t>
            </a:r>
          </a:p>
          <a:p>
            <a:pPr marL="914400" lvl="1" indent="-288925">
              <a:lnSpc>
                <a:spcPct val="150000"/>
              </a:lnSpc>
            </a:pPr>
            <a:r>
              <a:rPr lang="en-US" sz="2000" dirty="0">
                <a:hlinkClick r:id="rId6"/>
              </a:rPr>
              <a:t>https://www.</a:t>
            </a:r>
            <a:r>
              <a:rPr lang="en-US" sz="2000" dirty="0">
                <a:solidFill>
                  <a:srgbClr val="37BAE8"/>
                </a:solidFill>
                <a:hlinkClick r:id="rId6"/>
              </a:rPr>
              <a:t>kaggle.com</a:t>
            </a:r>
            <a:endParaRPr lang="en-US" sz="2000" dirty="0"/>
          </a:p>
        </p:txBody>
      </p:sp>
      <p:pic>
        <p:nvPicPr>
          <p:cNvPr id="4" name="Picture 3">
            <a:extLst>
              <a:ext uri="{FF2B5EF4-FFF2-40B4-BE49-F238E27FC236}">
                <a16:creationId xmlns:a16="http://schemas.microsoft.com/office/drawing/2014/main" id="{FA6CFB4F-205C-4E56-2C63-11120329AD96}"/>
              </a:ext>
            </a:extLst>
          </p:cNvPr>
          <p:cNvPicPr>
            <a:picLocks noChangeAspect="1"/>
          </p:cNvPicPr>
          <p:nvPr/>
        </p:nvPicPr>
        <p:blipFill>
          <a:blip r:embed="rId7"/>
          <a:stretch>
            <a:fillRect/>
          </a:stretch>
        </p:blipFill>
        <p:spPr>
          <a:xfrm>
            <a:off x="726362" y="1756374"/>
            <a:ext cx="531091" cy="404091"/>
          </a:xfrm>
          <a:prstGeom prst="rect">
            <a:avLst/>
          </a:prstGeom>
        </p:spPr>
      </p:pic>
      <p:pic>
        <p:nvPicPr>
          <p:cNvPr id="5" name="Picture 4">
            <a:extLst>
              <a:ext uri="{FF2B5EF4-FFF2-40B4-BE49-F238E27FC236}">
                <a16:creationId xmlns:a16="http://schemas.microsoft.com/office/drawing/2014/main" id="{51B7DD8C-2871-364C-132C-F02728DA1BDA}"/>
              </a:ext>
            </a:extLst>
          </p:cNvPr>
          <p:cNvPicPr>
            <a:picLocks noChangeAspect="1"/>
          </p:cNvPicPr>
          <p:nvPr/>
        </p:nvPicPr>
        <p:blipFill>
          <a:blip r:embed="rId8"/>
          <a:stretch>
            <a:fillRect/>
          </a:stretch>
        </p:blipFill>
        <p:spPr>
          <a:xfrm>
            <a:off x="788716" y="3367935"/>
            <a:ext cx="421090" cy="367231"/>
          </a:xfrm>
          <a:prstGeom prst="rect">
            <a:avLst/>
          </a:prstGeom>
        </p:spPr>
      </p:pic>
      <p:pic>
        <p:nvPicPr>
          <p:cNvPr id="1030" name="Picture 6" descr="Dreamstime Logo Stock Illustrations – 2 ...">
            <a:extLst>
              <a:ext uri="{FF2B5EF4-FFF2-40B4-BE49-F238E27FC236}">
                <a16:creationId xmlns:a16="http://schemas.microsoft.com/office/drawing/2014/main" id="{DD0FA242-F13B-58E9-BF67-40E351E27BD1}"/>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774222" y="3854504"/>
            <a:ext cx="435369" cy="411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3DA9A0F-5EAD-750E-1B29-0DFECAD8CCA9}"/>
              </a:ext>
            </a:extLst>
          </p:cNvPr>
          <p:cNvPicPr>
            <a:picLocks noChangeAspect="1"/>
          </p:cNvPicPr>
          <p:nvPr/>
        </p:nvPicPr>
        <p:blipFill>
          <a:blip r:embed="rId10"/>
          <a:stretch>
            <a:fillRect/>
          </a:stretch>
        </p:blipFill>
        <p:spPr>
          <a:xfrm>
            <a:off x="873198" y="5322231"/>
            <a:ext cx="288625" cy="418119"/>
          </a:xfrm>
          <a:prstGeom prst="rect">
            <a:avLst/>
          </a:prstGeom>
        </p:spPr>
      </p:pic>
    </p:spTree>
    <p:custDataLst>
      <p:tags r:id="rId1"/>
    </p:custDataLst>
    <p:extLst>
      <p:ext uri="{BB962C8B-B14F-4D97-AF65-F5344CB8AC3E}">
        <p14:creationId xmlns:p14="http://schemas.microsoft.com/office/powerpoint/2010/main" val="420355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0658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B20E-B197-48AD-865D-09CF48B37F5B}"/>
              </a:ext>
            </a:extLst>
          </p:cNvPr>
          <p:cNvSpPr>
            <a:spLocks noGrp="1"/>
          </p:cNvSpPr>
          <p:nvPr>
            <p:ph type="title"/>
          </p:nvPr>
        </p:nvSpPr>
        <p:spPr/>
        <p:txBody>
          <a:bodyPr/>
          <a:lstStyle/>
          <a:p>
            <a:r>
              <a:rPr lang="en-US" dirty="0"/>
              <a:t>Background (Skills &amp; Resources Requirement)</a:t>
            </a:r>
            <a:endParaRPr lang="en-GB" dirty="0"/>
          </a:p>
        </p:txBody>
      </p:sp>
      <p:sp>
        <p:nvSpPr>
          <p:cNvPr id="3" name="Content Placeholder 2">
            <a:extLst>
              <a:ext uri="{FF2B5EF4-FFF2-40B4-BE49-F238E27FC236}">
                <a16:creationId xmlns:a16="http://schemas.microsoft.com/office/drawing/2014/main" id="{AD2D1D29-5D78-4A37-8242-68286F67729F}"/>
              </a:ext>
            </a:extLst>
          </p:cNvPr>
          <p:cNvSpPr>
            <a:spLocks noGrp="1"/>
          </p:cNvSpPr>
          <p:nvPr>
            <p:ph idx="1"/>
          </p:nvPr>
        </p:nvSpPr>
        <p:spPr>
          <a:xfrm>
            <a:off x="304800" y="1015819"/>
            <a:ext cx="7047559" cy="4665653"/>
          </a:xfrm>
        </p:spPr>
        <p:txBody>
          <a:bodyPr anchor="t"/>
          <a:lstStyle/>
          <a:p>
            <a:pPr marL="0" indent="0" algn="just">
              <a:lnSpc>
                <a:spcPct val="150000"/>
              </a:lnSpc>
              <a:buNone/>
            </a:pPr>
            <a:r>
              <a:rPr lang="en-US" sz="2000" b="1" dirty="0">
                <a:solidFill>
                  <a:srgbClr val="1F1F1F"/>
                </a:solidFill>
                <a:highlight>
                  <a:srgbClr val="FFFFFF"/>
                </a:highlight>
              </a:rPr>
              <a:t>Other Teams / Resources Needed:</a:t>
            </a:r>
            <a:endParaRPr lang="en-US" sz="700" b="1" dirty="0">
              <a:solidFill>
                <a:srgbClr val="1F1F1F"/>
              </a:solidFill>
              <a:highlight>
                <a:srgbClr val="FFFFFF"/>
              </a:highlight>
            </a:endParaRPr>
          </a:p>
          <a:p>
            <a:pPr algn="just">
              <a:lnSpc>
                <a:spcPct val="150000"/>
              </a:lnSpc>
            </a:pPr>
            <a:endParaRPr lang="en-US" sz="2000" dirty="0">
              <a:solidFill>
                <a:srgbClr val="1F1F1F"/>
              </a:solidFill>
              <a:highlight>
                <a:srgbClr val="FFFFFF"/>
              </a:highlight>
            </a:endParaRPr>
          </a:p>
        </p:txBody>
      </p:sp>
      <p:sp>
        <p:nvSpPr>
          <p:cNvPr id="15" name="Content Placeholder 2">
            <a:extLst>
              <a:ext uri="{FF2B5EF4-FFF2-40B4-BE49-F238E27FC236}">
                <a16:creationId xmlns:a16="http://schemas.microsoft.com/office/drawing/2014/main" id="{B3173777-E00B-F057-8DEC-8BC458F31304}"/>
              </a:ext>
            </a:extLst>
          </p:cNvPr>
          <p:cNvSpPr txBox="1">
            <a:spLocks/>
          </p:cNvSpPr>
          <p:nvPr/>
        </p:nvSpPr>
        <p:spPr bwMode="auto">
          <a:xfrm>
            <a:off x="8117204" y="1015819"/>
            <a:ext cx="3817620" cy="5551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046"/>
                </a:solidFill>
                <a:latin typeface="+mn-lt"/>
                <a:ea typeface="+mn-ea"/>
                <a:cs typeface="+mn-cs"/>
              </a:defRPr>
            </a:lvl1pPr>
            <a:lvl2pPr marL="742950" indent="-285750" algn="l" rtl="0" eaLnBrk="0" fontAlgn="base" hangingPunct="0">
              <a:spcBef>
                <a:spcPct val="20000"/>
              </a:spcBef>
              <a:spcAft>
                <a:spcPct val="0"/>
              </a:spcAft>
              <a:buChar char="–"/>
              <a:defRPr sz="3200">
                <a:solidFill>
                  <a:srgbClr val="000046"/>
                </a:solidFill>
                <a:latin typeface="+mn-lt"/>
              </a:defRPr>
            </a:lvl2pPr>
            <a:lvl3pPr marL="1143000" indent="-228600" algn="l" rtl="0" eaLnBrk="0" fontAlgn="base" hangingPunct="0">
              <a:spcBef>
                <a:spcPct val="20000"/>
              </a:spcBef>
              <a:spcAft>
                <a:spcPct val="0"/>
              </a:spcAft>
              <a:buChar char="•"/>
              <a:defRPr sz="2800">
                <a:solidFill>
                  <a:srgbClr val="000046"/>
                </a:solidFill>
                <a:latin typeface="+mn-lt"/>
              </a:defRPr>
            </a:lvl3pPr>
            <a:lvl4pPr marL="1600200" indent="-228600" algn="l" rtl="0" eaLnBrk="0" fontAlgn="base" hangingPunct="0">
              <a:spcBef>
                <a:spcPct val="20000"/>
              </a:spcBef>
              <a:spcAft>
                <a:spcPct val="0"/>
              </a:spcAft>
              <a:buChar char="–"/>
              <a:defRPr sz="2800">
                <a:solidFill>
                  <a:srgbClr val="000046"/>
                </a:solidFill>
                <a:latin typeface="+mn-lt"/>
              </a:defRPr>
            </a:lvl4pPr>
            <a:lvl5pPr marL="2057400" indent="-228600" algn="l" rtl="0" eaLnBrk="0" fontAlgn="base" hangingPunct="0">
              <a:spcBef>
                <a:spcPct val="20000"/>
              </a:spcBef>
              <a:spcAft>
                <a:spcPct val="0"/>
              </a:spcAft>
              <a:buChar char="»"/>
              <a:defRPr sz="2800">
                <a:solidFill>
                  <a:srgbClr val="000046"/>
                </a:solidFill>
                <a:latin typeface="+mn-lt"/>
              </a:defRPr>
            </a:lvl5pPr>
            <a:lvl6pPr marL="2514600" indent="-228600" algn="l" rtl="0" fontAlgn="base">
              <a:spcBef>
                <a:spcPct val="20000"/>
              </a:spcBef>
              <a:spcAft>
                <a:spcPct val="0"/>
              </a:spcAft>
              <a:buChar char="»"/>
              <a:defRPr sz="2800">
                <a:solidFill>
                  <a:srgbClr val="000046"/>
                </a:solidFill>
                <a:latin typeface="+mn-lt"/>
              </a:defRPr>
            </a:lvl6pPr>
            <a:lvl7pPr marL="2971800" indent="-228600" algn="l" rtl="0" fontAlgn="base">
              <a:spcBef>
                <a:spcPct val="20000"/>
              </a:spcBef>
              <a:spcAft>
                <a:spcPct val="0"/>
              </a:spcAft>
              <a:buChar char="»"/>
              <a:defRPr sz="2800">
                <a:solidFill>
                  <a:srgbClr val="000046"/>
                </a:solidFill>
                <a:latin typeface="+mn-lt"/>
              </a:defRPr>
            </a:lvl7pPr>
            <a:lvl8pPr marL="3429000" indent="-228600" algn="l" rtl="0" fontAlgn="base">
              <a:spcBef>
                <a:spcPct val="20000"/>
              </a:spcBef>
              <a:spcAft>
                <a:spcPct val="0"/>
              </a:spcAft>
              <a:buChar char="»"/>
              <a:defRPr sz="2800">
                <a:solidFill>
                  <a:srgbClr val="000046"/>
                </a:solidFill>
                <a:latin typeface="+mn-lt"/>
              </a:defRPr>
            </a:lvl8pPr>
            <a:lvl9pPr marL="3886200" indent="-228600" algn="l" rtl="0" fontAlgn="base">
              <a:spcBef>
                <a:spcPct val="20000"/>
              </a:spcBef>
              <a:spcAft>
                <a:spcPct val="0"/>
              </a:spcAft>
              <a:buChar char="»"/>
              <a:defRPr sz="2800">
                <a:solidFill>
                  <a:srgbClr val="000046"/>
                </a:solidFill>
                <a:latin typeface="+mn-lt"/>
              </a:defRPr>
            </a:lvl9pPr>
          </a:lstStyle>
          <a:p>
            <a:pPr marL="0" indent="0">
              <a:lnSpc>
                <a:spcPct val="150000"/>
              </a:lnSpc>
              <a:buFontTx/>
              <a:buNone/>
            </a:pPr>
            <a:r>
              <a:rPr lang="en-US" sz="2000" b="1" kern="0" dirty="0">
                <a:solidFill>
                  <a:srgbClr val="1F1F1F"/>
                </a:solidFill>
                <a:highlight>
                  <a:srgbClr val="FFFFFF"/>
                </a:highlight>
              </a:rPr>
              <a:t>Required Skills / Tools / Libraries:</a:t>
            </a:r>
            <a:endParaRPr lang="en-US" sz="1800" kern="0" dirty="0">
              <a:solidFill>
                <a:srgbClr val="1F1F1F"/>
              </a:solidFill>
              <a:highlight>
                <a:srgbClr val="FFFFFF"/>
              </a:highlight>
            </a:endParaRPr>
          </a:p>
        </p:txBody>
      </p:sp>
      <p:cxnSp>
        <p:nvCxnSpPr>
          <p:cNvPr id="21" name="Straight Connector 20">
            <a:extLst>
              <a:ext uri="{FF2B5EF4-FFF2-40B4-BE49-F238E27FC236}">
                <a16:creationId xmlns:a16="http://schemas.microsoft.com/office/drawing/2014/main" id="{A4104651-8EAF-626E-9904-190D718C4258}"/>
              </a:ext>
            </a:extLst>
          </p:cNvPr>
          <p:cNvCxnSpPr>
            <a:cxnSpLocks/>
          </p:cNvCxnSpPr>
          <p:nvPr/>
        </p:nvCxnSpPr>
        <p:spPr>
          <a:xfrm>
            <a:off x="7590790" y="2171989"/>
            <a:ext cx="0" cy="395097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pic>
        <p:nvPicPr>
          <p:cNvPr id="31" name="Picture 2" descr="Loading and Displaying Images in Google Colab: A Guide with OpenCV, PIL,  and Matplotlib | by Ashay Tanaji Ingale | Medium">
            <a:extLst>
              <a:ext uri="{FF2B5EF4-FFF2-40B4-BE49-F238E27FC236}">
                <a16:creationId xmlns:a16="http://schemas.microsoft.com/office/drawing/2014/main" id="{79DE02FC-9D14-1A88-BC34-2F753448312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32249" y="2511442"/>
            <a:ext cx="1252656" cy="55651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MS Excel Basic Computer Courses at best price in Bengaluru | ID: 19504788997">
            <a:extLst>
              <a:ext uri="{FF2B5EF4-FFF2-40B4-BE49-F238E27FC236}">
                <a16:creationId xmlns:a16="http://schemas.microsoft.com/office/drawing/2014/main" id="{E2F0A3C7-44A6-00FE-0080-B9EA72662FA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10551" y="3911050"/>
            <a:ext cx="1089660" cy="6145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upload.wikimedia.org/wikipedia/commons/thumb/3/31/...">
            <a:extLst>
              <a:ext uri="{FF2B5EF4-FFF2-40B4-BE49-F238E27FC236}">
                <a16:creationId xmlns:a16="http://schemas.microsoft.com/office/drawing/2014/main" id="{DDE73916-C345-65AD-5C0B-33A728619EB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172939" y="3044389"/>
            <a:ext cx="1174775" cy="52864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รู้จักกับ Pandas เบื้องต้น – Computer and Languages">
            <a:extLst>
              <a:ext uri="{FF2B5EF4-FFF2-40B4-BE49-F238E27FC236}">
                <a16:creationId xmlns:a16="http://schemas.microsoft.com/office/drawing/2014/main" id="{8BF14285-1683-A4F4-8A58-AD5AFB5EA86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255348" y="2561534"/>
            <a:ext cx="1009965" cy="4063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Data Visualization with Python — Matplotlib Architecture | by Vin Busquet |  DataDrivenInvestor">
            <a:extLst>
              <a:ext uri="{FF2B5EF4-FFF2-40B4-BE49-F238E27FC236}">
                <a16:creationId xmlns:a16="http://schemas.microsoft.com/office/drawing/2014/main" id="{A49F03BC-5659-744F-3E8A-942FAE9B581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85063" y="3777346"/>
            <a:ext cx="1550525" cy="28164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Discussion of seaborn logo · Issue #2243 · mwaskom/seaborn · GitHub">
            <a:extLst>
              <a:ext uri="{FF2B5EF4-FFF2-40B4-BE49-F238E27FC236}">
                <a16:creationId xmlns:a16="http://schemas.microsoft.com/office/drawing/2014/main" id="{2DB31B17-2E74-C4D6-4AB0-C724C3C89F6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257527" y="4313038"/>
            <a:ext cx="1005595" cy="3046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Community Contributions Guide - Dash Python - Plotly Community Forum">
            <a:extLst>
              <a:ext uri="{FF2B5EF4-FFF2-40B4-BE49-F238E27FC236}">
                <a16:creationId xmlns:a16="http://schemas.microsoft.com/office/drawing/2014/main" id="{9D6F5646-CE64-F28B-5054-3CF2F8D2311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281740" y="4925119"/>
            <a:ext cx="992336" cy="27564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0">
            <a:extLst>
              <a:ext uri="{FF2B5EF4-FFF2-40B4-BE49-F238E27FC236}">
                <a16:creationId xmlns:a16="http://schemas.microsoft.com/office/drawing/2014/main" id="{F9CC6E17-1D33-33EE-83C0-5BCCE6D27F0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14620" y="4714187"/>
            <a:ext cx="766359" cy="41323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91152C7-457E-F203-6D2D-C1B39B8A12B6}"/>
              </a:ext>
            </a:extLst>
          </p:cNvPr>
          <p:cNvGrpSpPr/>
          <p:nvPr/>
        </p:nvGrpSpPr>
        <p:grpSpPr>
          <a:xfrm>
            <a:off x="520267" y="1912493"/>
            <a:ext cx="6580829" cy="4083939"/>
            <a:chOff x="288619" y="1597533"/>
            <a:chExt cx="7029450" cy="4362345"/>
          </a:xfrm>
        </p:grpSpPr>
        <p:pic>
          <p:nvPicPr>
            <p:cNvPr id="6" name="Picture 5" descr="A group of blue and green hexagons&#10;&#10;Description automatically generated">
              <a:extLst>
                <a:ext uri="{FF2B5EF4-FFF2-40B4-BE49-F238E27FC236}">
                  <a16:creationId xmlns:a16="http://schemas.microsoft.com/office/drawing/2014/main" id="{D269A44B-D2B8-7DC7-CD1B-4871C897169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8619" y="1597533"/>
              <a:ext cx="7029450" cy="4362345"/>
            </a:xfrm>
            <a:prstGeom prst="rect">
              <a:avLst/>
            </a:prstGeom>
          </p:spPr>
        </p:pic>
        <p:pic>
          <p:nvPicPr>
            <p:cNvPr id="10" name="Picture 9" descr="A green megaphone on a black background&#10;&#10;Description automatically generated">
              <a:extLst>
                <a:ext uri="{FF2B5EF4-FFF2-40B4-BE49-F238E27FC236}">
                  <a16:creationId xmlns:a16="http://schemas.microsoft.com/office/drawing/2014/main" id="{7951D487-A598-2BEB-975E-2E2F3FEEC3E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65462" y="1835217"/>
              <a:ext cx="535289" cy="503802"/>
            </a:xfrm>
            <a:prstGeom prst="rect">
              <a:avLst/>
            </a:prstGeom>
          </p:spPr>
        </p:pic>
        <p:pic>
          <p:nvPicPr>
            <p:cNvPr id="14" name="Picture 13" descr="A clipboard with check marks and a pencil&#10;&#10;Description automatically generated">
              <a:extLst>
                <a:ext uri="{FF2B5EF4-FFF2-40B4-BE49-F238E27FC236}">
                  <a16:creationId xmlns:a16="http://schemas.microsoft.com/office/drawing/2014/main" id="{F1CE8456-C4E6-31C5-20F6-2A3B1F458C0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55063" y="1820821"/>
              <a:ext cx="480835" cy="554183"/>
            </a:xfrm>
            <a:prstGeom prst="rect">
              <a:avLst/>
            </a:prstGeom>
          </p:spPr>
        </p:pic>
        <p:pic>
          <p:nvPicPr>
            <p:cNvPr id="16" name="Picture 6" descr="Data Science Special Flat icon">
              <a:extLst>
                <a:ext uri="{FF2B5EF4-FFF2-40B4-BE49-F238E27FC236}">
                  <a16:creationId xmlns:a16="http://schemas.microsoft.com/office/drawing/2014/main" id="{C86FA49E-AD67-B28D-B5CE-5A69B74E7582}"/>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49063" y="3732334"/>
              <a:ext cx="614814" cy="6148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logo of a machine and a gear&#10;&#10;Description automatically generated with medium confidence">
              <a:extLst>
                <a:ext uri="{FF2B5EF4-FFF2-40B4-BE49-F238E27FC236}">
                  <a16:creationId xmlns:a16="http://schemas.microsoft.com/office/drawing/2014/main" id="{D5F7F834-4AD9-1F92-2B64-8A235B0825B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66694" y="3796925"/>
              <a:ext cx="670067" cy="500861"/>
            </a:xfrm>
            <a:prstGeom prst="rect">
              <a:avLst/>
            </a:prstGeom>
          </p:spPr>
        </p:pic>
        <p:sp>
          <p:nvSpPr>
            <p:cNvPr id="40" name="TextBox 39">
              <a:extLst>
                <a:ext uri="{FF2B5EF4-FFF2-40B4-BE49-F238E27FC236}">
                  <a16:creationId xmlns:a16="http://schemas.microsoft.com/office/drawing/2014/main" id="{830E5B16-9DDE-BF60-CB61-B4F15B73928E}"/>
                </a:ext>
              </a:extLst>
            </p:cNvPr>
            <p:cNvSpPr txBox="1"/>
            <p:nvPr/>
          </p:nvSpPr>
          <p:spPr>
            <a:xfrm>
              <a:off x="470256" y="2529368"/>
              <a:ext cx="1930196" cy="1015663"/>
            </a:xfrm>
            <a:prstGeom prst="rect">
              <a:avLst/>
            </a:prstGeom>
            <a:noFill/>
          </p:spPr>
          <p:txBody>
            <a:bodyPr wrap="square" rtlCol="0">
              <a:spAutoFit/>
            </a:bodyPr>
            <a:lstStyle/>
            <a:p>
              <a:r>
                <a:rPr lang="en-US" sz="1200" b="1" dirty="0">
                  <a:solidFill>
                    <a:schemeClr val="bg1"/>
                  </a:solidFill>
                  <a:latin typeface="+mn-lt"/>
                </a:rPr>
                <a:t>Survey</a:t>
              </a:r>
              <a:r>
                <a:rPr lang="en-US" sz="1200" dirty="0">
                  <a:solidFill>
                    <a:schemeClr val="bg1"/>
                  </a:solidFill>
                  <a:latin typeface="+mn-lt"/>
                </a:rPr>
                <a:t> </a:t>
              </a:r>
              <a:r>
                <a:rPr lang="en-US" sz="1200" b="1" dirty="0">
                  <a:solidFill>
                    <a:schemeClr val="bg1"/>
                  </a:solidFill>
                  <a:latin typeface="+mn-lt"/>
                </a:rPr>
                <a:t>team</a:t>
              </a:r>
              <a:r>
                <a:rPr lang="en-US" sz="1200" dirty="0">
                  <a:solidFill>
                    <a:schemeClr val="bg1"/>
                  </a:solidFill>
                  <a:latin typeface="+mn-lt"/>
                </a:rPr>
                <a:t> to create targeted surveys in collaboration with HR experts</a:t>
              </a:r>
            </a:p>
            <a:p>
              <a:endParaRPr lang="en-US" sz="1200" dirty="0">
                <a:solidFill>
                  <a:schemeClr val="bg1"/>
                </a:solidFill>
                <a:latin typeface="+mn-lt"/>
              </a:endParaRPr>
            </a:p>
          </p:txBody>
        </p:sp>
        <p:sp>
          <p:nvSpPr>
            <p:cNvPr id="41" name="TextBox 40">
              <a:extLst>
                <a:ext uri="{FF2B5EF4-FFF2-40B4-BE49-F238E27FC236}">
                  <a16:creationId xmlns:a16="http://schemas.microsoft.com/office/drawing/2014/main" id="{8F95333C-B0D2-D155-E97B-BB093BB104B6}"/>
                </a:ext>
              </a:extLst>
            </p:cNvPr>
            <p:cNvSpPr txBox="1"/>
            <p:nvPr/>
          </p:nvSpPr>
          <p:spPr>
            <a:xfrm>
              <a:off x="2789378" y="2522694"/>
              <a:ext cx="1871492" cy="887647"/>
            </a:xfrm>
            <a:prstGeom prst="rect">
              <a:avLst/>
            </a:prstGeom>
            <a:noFill/>
          </p:spPr>
          <p:txBody>
            <a:bodyPr wrap="square" rtlCol="0">
              <a:spAutoFit/>
            </a:bodyPr>
            <a:lstStyle/>
            <a:p>
              <a:r>
                <a:rPr lang="en-US" sz="1200" b="1" dirty="0">
                  <a:solidFill>
                    <a:schemeClr val="bg1"/>
                  </a:solidFill>
                  <a:latin typeface="+mn-lt"/>
                </a:rPr>
                <a:t>Internal</a:t>
              </a:r>
              <a:r>
                <a:rPr lang="en-US" sz="1200" dirty="0">
                  <a:solidFill>
                    <a:schemeClr val="bg1"/>
                  </a:solidFill>
                  <a:latin typeface="+mn-lt"/>
                </a:rPr>
                <a:t> </a:t>
              </a:r>
              <a:r>
                <a:rPr lang="en-US" sz="1200" b="1" dirty="0">
                  <a:solidFill>
                    <a:schemeClr val="bg1"/>
                  </a:solidFill>
                  <a:latin typeface="+mn-lt"/>
                </a:rPr>
                <a:t>Comms</a:t>
              </a:r>
              <a:r>
                <a:rPr lang="en-US" sz="1200" dirty="0">
                  <a:solidFill>
                    <a:schemeClr val="bg1"/>
                  </a:solidFill>
                  <a:latin typeface="+mn-lt"/>
                </a:rPr>
                <a:t> </a:t>
              </a:r>
              <a:r>
                <a:rPr lang="en-US" sz="1200" b="1" dirty="0">
                  <a:solidFill>
                    <a:schemeClr val="bg1"/>
                  </a:solidFill>
                  <a:latin typeface="+mn-lt"/>
                </a:rPr>
                <a:t>team</a:t>
              </a:r>
              <a:r>
                <a:rPr lang="en-US" sz="1200" dirty="0">
                  <a:solidFill>
                    <a:schemeClr val="bg1"/>
                  </a:solidFill>
                  <a:latin typeface="+mn-lt"/>
                </a:rPr>
                <a:t> to circulate and get survey responses from employees</a:t>
              </a:r>
            </a:p>
          </p:txBody>
        </p:sp>
        <p:sp>
          <p:nvSpPr>
            <p:cNvPr id="42" name="TextBox 41">
              <a:extLst>
                <a:ext uri="{FF2B5EF4-FFF2-40B4-BE49-F238E27FC236}">
                  <a16:creationId xmlns:a16="http://schemas.microsoft.com/office/drawing/2014/main" id="{6EBBD1C3-5C87-C7D3-5B8C-F6C59A06996B}"/>
                </a:ext>
              </a:extLst>
            </p:cNvPr>
            <p:cNvSpPr txBox="1"/>
            <p:nvPr/>
          </p:nvSpPr>
          <p:spPr>
            <a:xfrm>
              <a:off x="5087329" y="2504505"/>
              <a:ext cx="1986934" cy="1015663"/>
            </a:xfrm>
            <a:prstGeom prst="rect">
              <a:avLst/>
            </a:prstGeom>
            <a:noFill/>
          </p:spPr>
          <p:txBody>
            <a:bodyPr wrap="square" rtlCol="0">
              <a:spAutoFit/>
            </a:bodyPr>
            <a:lstStyle/>
            <a:p>
              <a:r>
                <a:rPr lang="en-US" sz="1200" b="1" dirty="0">
                  <a:solidFill>
                    <a:schemeClr val="bg1"/>
                  </a:solidFill>
                  <a:latin typeface="+mn-lt"/>
                </a:rPr>
                <a:t>HR Apps</a:t>
              </a:r>
              <a:r>
                <a:rPr lang="en-US" sz="1200" dirty="0">
                  <a:solidFill>
                    <a:schemeClr val="bg1"/>
                  </a:solidFill>
                  <a:latin typeface="+mn-lt"/>
                </a:rPr>
                <a:t> </a:t>
              </a:r>
              <a:r>
                <a:rPr lang="en-US" sz="1200" b="1" dirty="0">
                  <a:solidFill>
                    <a:schemeClr val="bg1"/>
                  </a:solidFill>
                  <a:latin typeface="+mn-lt"/>
                </a:rPr>
                <a:t>team</a:t>
              </a:r>
              <a:r>
                <a:rPr lang="en-US" sz="1200" dirty="0">
                  <a:solidFill>
                    <a:schemeClr val="bg1"/>
                  </a:solidFill>
                  <a:latin typeface="+mn-lt"/>
                </a:rPr>
                <a:t> to provide employee data that is already available through HR Applications </a:t>
              </a:r>
            </a:p>
            <a:p>
              <a:endParaRPr lang="en-US" sz="1200" dirty="0">
                <a:solidFill>
                  <a:schemeClr val="bg1"/>
                </a:solidFill>
                <a:latin typeface="+mn-lt"/>
              </a:endParaRPr>
            </a:p>
          </p:txBody>
        </p:sp>
        <p:sp>
          <p:nvSpPr>
            <p:cNvPr id="43" name="TextBox 42">
              <a:extLst>
                <a:ext uri="{FF2B5EF4-FFF2-40B4-BE49-F238E27FC236}">
                  <a16:creationId xmlns:a16="http://schemas.microsoft.com/office/drawing/2014/main" id="{7C2CED1F-3060-A659-7A53-415529A4645B}"/>
                </a:ext>
              </a:extLst>
            </p:cNvPr>
            <p:cNvSpPr txBox="1"/>
            <p:nvPr/>
          </p:nvSpPr>
          <p:spPr>
            <a:xfrm>
              <a:off x="1600783" y="4484074"/>
              <a:ext cx="2152902" cy="1200329"/>
            </a:xfrm>
            <a:prstGeom prst="rect">
              <a:avLst/>
            </a:prstGeom>
            <a:noFill/>
          </p:spPr>
          <p:txBody>
            <a:bodyPr wrap="square" rtlCol="0">
              <a:spAutoFit/>
            </a:bodyPr>
            <a:lstStyle/>
            <a:p>
              <a:r>
                <a:rPr lang="en-US" sz="1200" b="1" dirty="0">
                  <a:solidFill>
                    <a:schemeClr val="bg1"/>
                  </a:solidFill>
                  <a:latin typeface="+mn-lt"/>
                </a:rPr>
                <a:t>Data</a:t>
              </a:r>
              <a:r>
                <a:rPr lang="en-US" sz="1200" dirty="0">
                  <a:solidFill>
                    <a:schemeClr val="bg1"/>
                  </a:solidFill>
                  <a:latin typeface="+mn-lt"/>
                </a:rPr>
                <a:t> </a:t>
              </a:r>
              <a:r>
                <a:rPr lang="en-US" sz="1200" b="1" dirty="0">
                  <a:solidFill>
                    <a:schemeClr val="bg1"/>
                  </a:solidFill>
                  <a:latin typeface="+mn-lt"/>
                </a:rPr>
                <a:t>Engineering</a:t>
              </a:r>
              <a:r>
                <a:rPr lang="en-US" sz="1200" dirty="0">
                  <a:solidFill>
                    <a:schemeClr val="bg1"/>
                  </a:solidFill>
                  <a:latin typeface="+mn-lt"/>
                </a:rPr>
                <a:t> </a:t>
              </a:r>
              <a:r>
                <a:rPr lang="en-US" sz="1200" b="1" dirty="0">
                  <a:solidFill>
                    <a:schemeClr val="bg1"/>
                  </a:solidFill>
                  <a:latin typeface="+mn-lt"/>
                </a:rPr>
                <a:t>team</a:t>
              </a:r>
              <a:r>
                <a:rPr lang="en-US" sz="1200" dirty="0">
                  <a:solidFill>
                    <a:schemeClr val="bg1"/>
                  </a:solidFill>
                  <a:latin typeface="+mn-lt"/>
                </a:rPr>
                <a:t> to source &amp; process raw data for further analytics and ML model building</a:t>
              </a:r>
            </a:p>
            <a:p>
              <a:endParaRPr lang="en-US" sz="1200" dirty="0">
                <a:solidFill>
                  <a:schemeClr val="bg1"/>
                </a:solidFill>
                <a:latin typeface="+mn-lt"/>
              </a:endParaRPr>
            </a:p>
            <a:p>
              <a:endParaRPr lang="en-US" sz="1200" dirty="0">
                <a:solidFill>
                  <a:schemeClr val="bg1"/>
                </a:solidFill>
                <a:latin typeface="+mn-lt"/>
              </a:endParaRPr>
            </a:p>
          </p:txBody>
        </p:sp>
        <p:sp>
          <p:nvSpPr>
            <p:cNvPr id="44" name="TextBox 43">
              <a:extLst>
                <a:ext uri="{FF2B5EF4-FFF2-40B4-BE49-F238E27FC236}">
                  <a16:creationId xmlns:a16="http://schemas.microsoft.com/office/drawing/2014/main" id="{FF7AB859-B2D9-CA0F-F7F5-0C9231B82E06}"/>
                </a:ext>
              </a:extLst>
            </p:cNvPr>
            <p:cNvSpPr txBox="1"/>
            <p:nvPr/>
          </p:nvSpPr>
          <p:spPr>
            <a:xfrm>
              <a:off x="3956556" y="4563590"/>
              <a:ext cx="1699119" cy="646331"/>
            </a:xfrm>
            <a:prstGeom prst="rect">
              <a:avLst/>
            </a:prstGeom>
            <a:noFill/>
          </p:spPr>
          <p:txBody>
            <a:bodyPr wrap="square" rtlCol="0">
              <a:spAutoFit/>
            </a:bodyPr>
            <a:lstStyle/>
            <a:p>
              <a:r>
                <a:rPr lang="en-US" sz="1200" b="1" dirty="0">
                  <a:solidFill>
                    <a:schemeClr val="bg1"/>
                  </a:solidFill>
                  <a:latin typeface="+mn-lt"/>
                </a:rPr>
                <a:t>Data</a:t>
              </a:r>
              <a:r>
                <a:rPr lang="en-US" sz="1200" dirty="0">
                  <a:solidFill>
                    <a:schemeClr val="bg1"/>
                  </a:solidFill>
                  <a:latin typeface="+mn-lt"/>
                </a:rPr>
                <a:t> </a:t>
              </a:r>
              <a:r>
                <a:rPr lang="en-US" sz="1200" b="1" dirty="0">
                  <a:solidFill>
                    <a:schemeClr val="bg1"/>
                  </a:solidFill>
                  <a:latin typeface="+mn-lt"/>
                </a:rPr>
                <a:t>Scientist</a:t>
              </a:r>
              <a:r>
                <a:rPr lang="en-US" sz="1200" dirty="0">
                  <a:solidFill>
                    <a:schemeClr val="bg1"/>
                  </a:solidFill>
                  <a:latin typeface="+mn-lt"/>
                </a:rPr>
                <a:t> to do Analytics and ML Model building</a:t>
              </a:r>
            </a:p>
          </p:txBody>
        </p:sp>
        <p:pic>
          <p:nvPicPr>
            <p:cNvPr id="5" name="Picture 4" descr="A pink and white logo&#10;&#10;Description automatically generated">
              <a:extLst>
                <a:ext uri="{FF2B5EF4-FFF2-40B4-BE49-F238E27FC236}">
                  <a16:creationId xmlns:a16="http://schemas.microsoft.com/office/drawing/2014/main" id="{35CCB2B0-58E2-0590-4440-470CB888612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188393" y="1772546"/>
              <a:ext cx="665793" cy="620545"/>
            </a:xfrm>
            <a:prstGeom prst="rect">
              <a:avLst/>
            </a:prstGeom>
          </p:spPr>
        </p:pic>
      </p:grpSp>
    </p:spTree>
    <p:custDataLst>
      <p:tags r:id="rId1"/>
    </p:custDataLst>
    <p:extLst>
      <p:ext uri="{BB962C8B-B14F-4D97-AF65-F5344CB8AC3E}">
        <p14:creationId xmlns:p14="http://schemas.microsoft.com/office/powerpoint/2010/main" val="1339315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0C8F76D-408F-43EE-8674-EA5927D398CC}"/>
              </a:ext>
            </a:extLst>
          </p:cNvPr>
          <p:cNvSpPr>
            <a:spLocks noGrp="1"/>
          </p:cNvSpPr>
          <p:nvPr>
            <p:ph type="title"/>
          </p:nvPr>
        </p:nvSpPr>
        <p:spPr>
          <a:xfrm>
            <a:off x="304800" y="76200"/>
            <a:ext cx="11630024" cy="746760"/>
          </a:xfrm>
        </p:spPr>
        <p:txBody>
          <a:bodyPr/>
          <a:lstStyle/>
          <a:p>
            <a:r>
              <a:rPr lang="en-US" dirty="0"/>
              <a:t>Objective</a:t>
            </a:r>
          </a:p>
        </p:txBody>
      </p:sp>
      <p:pic>
        <p:nvPicPr>
          <p:cNvPr id="7" name="Picture 6" descr="A blue circle with lines and dots&#10;&#10;Description automatically generated">
            <a:extLst>
              <a:ext uri="{FF2B5EF4-FFF2-40B4-BE49-F238E27FC236}">
                <a16:creationId xmlns:a16="http://schemas.microsoft.com/office/drawing/2014/main" id="{630F759C-82C3-0C9C-8498-80DC6EC95E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81854" y="1106696"/>
            <a:ext cx="8228290" cy="2653621"/>
          </a:xfrm>
          <a:prstGeom prst="rect">
            <a:avLst/>
          </a:prstGeom>
          <a:noFill/>
        </p:spPr>
      </p:pic>
      <p:sp>
        <p:nvSpPr>
          <p:cNvPr id="9" name="TextBox 8">
            <a:extLst>
              <a:ext uri="{FF2B5EF4-FFF2-40B4-BE49-F238E27FC236}">
                <a16:creationId xmlns:a16="http://schemas.microsoft.com/office/drawing/2014/main" id="{36D13A5A-AC5A-6297-BA39-4A2F095FDB35}"/>
              </a:ext>
            </a:extLst>
          </p:cNvPr>
          <p:cNvSpPr txBox="1"/>
          <p:nvPr/>
        </p:nvSpPr>
        <p:spPr>
          <a:xfrm>
            <a:off x="2213113" y="1877802"/>
            <a:ext cx="2545026" cy="1200329"/>
          </a:xfrm>
          <a:prstGeom prst="rect">
            <a:avLst/>
          </a:prstGeom>
          <a:noFill/>
        </p:spPr>
        <p:txBody>
          <a:bodyPr wrap="square" rtlCol="0">
            <a:spAutoFit/>
          </a:bodyPr>
          <a:lstStyle/>
          <a:p>
            <a:pPr algn="ctr"/>
            <a:r>
              <a:rPr lang="en-US" sz="1800" b="1" kern="0" dirty="0">
                <a:latin typeface="+mn-lt"/>
              </a:rPr>
              <a:t>Identify factors</a:t>
            </a:r>
            <a:r>
              <a:rPr lang="en-US" sz="1800" kern="0" dirty="0">
                <a:latin typeface="+mn-lt"/>
              </a:rPr>
              <a:t> influencing employee departures from ABC Technologies</a:t>
            </a:r>
          </a:p>
        </p:txBody>
      </p:sp>
      <p:sp>
        <p:nvSpPr>
          <p:cNvPr id="10" name="TextBox 9">
            <a:extLst>
              <a:ext uri="{FF2B5EF4-FFF2-40B4-BE49-F238E27FC236}">
                <a16:creationId xmlns:a16="http://schemas.microsoft.com/office/drawing/2014/main" id="{1ECFCF01-FEE8-2FC1-BE4E-ED45286CB9BE}"/>
              </a:ext>
            </a:extLst>
          </p:cNvPr>
          <p:cNvSpPr txBox="1"/>
          <p:nvPr/>
        </p:nvSpPr>
        <p:spPr>
          <a:xfrm>
            <a:off x="7255471" y="1952580"/>
            <a:ext cx="2590894" cy="923330"/>
          </a:xfrm>
          <a:prstGeom prst="rect">
            <a:avLst/>
          </a:prstGeom>
          <a:noFill/>
        </p:spPr>
        <p:txBody>
          <a:bodyPr wrap="square" rtlCol="0">
            <a:spAutoFit/>
          </a:bodyPr>
          <a:lstStyle/>
          <a:p>
            <a:pPr algn="ctr"/>
            <a:r>
              <a:rPr lang="en-US" sz="1800" b="1" kern="0" dirty="0">
                <a:latin typeface="+mn-lt"/>
              </a:rPr>
              <a:t>Develop a model</a:t>
            </a:r>
            <a:r>
              <a:rPr lang="en-US" sz="1800" kern="0" dirty="0">
                <a:latin typeface="+mn-lt"/>
              </a:rPr>
              <a:t> to predict the likelihood of employee attrition</a:t>
            </a:r>
            <a:endParaRPr lang="en-US" sz="1800" kern="0" dirty="0"/>
          </a:p>
        </p:txBody>
      </p:sp>
      <p:grpSp>
        <p:nvGrpSpPr>
          <p:cNvPr id="19" name="Group 18">
            <a:extLst>
              <a:ext uri="{FF2B5EF4-FFF2-40B4-BE49-F238E27FC236}">
                <a16:creationId xmlns:a16="http://schemas.microsoft.com/office/drawing/2014/main" id="{3F8DC802-A136-B325-B087-82AEEFAEE366}"/>
              </a:ext>
            </a:extLst>
          </p:cNvPr>
          <p:cNvGrpSpPr/>
          <p:nvPr/>
        </p:nvGrpSpPr>
        <p:grpSpPr>
          <a:xfrm>
            <a:off x="5143684" y="4687480"/>
            <a:ext cx="1726242" cy="1477393"/>
            <a:chOff x="5143684" y="4763680"/>
            <a:chExt cx="1726242" cy="1477393"/>
          </a:xfrm>
        </p:grpSpPr>
        <p:pic>
          <p:nvPicPr>
            <p:cNvPr id="2060" name="Picture 12" descr="Expectation - Free user icons">
              <a:extLst>
                <a:ext uri="{FF2B5EF4-FFF2-40B4-BE49-F238E27FC236}">
                  <a16:creationId xmlns:a16="http://schemas.microsoft.com/office/drawing/2014/main" id="{73FCC4AD-0A3C-6249-2DFC-F49B9009CFE8}"/>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448616" y="4763680"/>
              <a:ext cx="1116378" cy="111637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3084DDC-B218-EC9A-D07A-6CDF11DEB1D3}"/>
                </a:ext>
              </a:extLst>
            </p:cNvPr>
            <p:cNvSpPr txBox="1"/>
            <p:nvPr/>
          </p:nvSpPr>
          <p:spPr>
            <a:xfrm>
              <a:off x="5143684" y="5933296"/>
              <a:ext cx="1726242" cy="307777"/>
            </a:xfrm>
            <a:prstGeom prst="rect">
              <a:avLst/>
            </a:prstGeom>
            <a:solidFill>
              <a:srgbClr val="45759E"/>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1400" b="1" dirty="0">
                  <a:solidFill>
                    <a:schemeClr val="bg1"/>
                  </a:solidFill>
                  <a:latin typeface="Arial Black" panose="020B0604020202020204" pitchFamily="34" charset="0"/>
                  <a:cs typeface="Arial Black" panose="020B0604020202020204" pitchFamily="34" charset="0"/>
                </a:rPr>
                <a:t>EXPECTATIONS</a:t>
              </a:r>
            </a:p>
          </p:txBody>
        </p:sp>
      </p:grpSp>
      <p:pic>
        <p:nvPicPr>
          <p:cNvPr id="2064" name="Picture 16" descr="Goal - Free business icons">
            <a:extLst>
              <a:ext uri="{FF2B5EF4-FFF2-40B4-BE49-F238E27FC236}">
                <a16:creationId xmlns:a16="http://schemas.microsoft.com/office/drawing/2014/main" id="{C7E808B7-FDAA-08F9-25B0-B01311614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2012" y="1895311"/>
            <a:ext cx="1049586" cy="10495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27B80D7-5EBA-E6A0-EF73-CE67D2CE7B62}"/>
              </a:ext>
            </a:extLst>
          </p:cNvPr>
          <p:cNvSpPr txBox="1"/>
          <p:nvPr/>
        </p:nvSpPr>
        <p:spPr>
          <a:xfrm>
            <a:off x="5638628" y="2798127"/>
            <a:ext cx="736355" cy="307777"/>
          </a:xfrm>
          <a:prstGeom prst="rect">
            <a:avLst/>
          </a:prstGeom>
          <a:solidFill>
            <a:srgbClr val="596673"/>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1400" b="1" dirty="0">
                <a:solidFill>
                  <a:schemeClr val="bg1"/>
                </a:solidFill>
                <a:latin typeface="Arial Black" panose="020B0604020202020204" pitchFamily="34" charset="0"/>
                <a:cs typeface="Arial Black" panose="020B0604020202020204" pitchFamily="34" charset="0"/>
              </a:rPr>
              <a:t>GOAL</a:t>
            </a:r>
          </a:p>
        </p:txBody>
      </p:sp>
      <p:sp>
        <p:nvSpPr>
          <p:cNvPr id="22" name="Line Callout 1 (Accent Bar) 21">
            <a:extLst>
              <a:ext uri="{FF2B5EF4-FFF2-40B4-BE49-F238E27FC236}">
                <a16:creationId xmlns:a16="http://schemas.microsoft.com/office/drawing/2014/main" id="{3EC69DF0-FBE7-ED77-CD5E-D2D2AEAA3E14}"/>
              </a:ext>
            </a:extLst>
          </p:cNvPr>
          <p:cNvSpPr/>
          <p:nvPr/>
        </p:nvSpPr>
        <p:spPr>
          <a:xfrm>
            <a:off x="7442203" y="4290321"/>
            <a:ext cx="3670298" cy="607270"/>
          </a:xfrm>
          <a:prstGeom prst="accentCallout1">
            <a:avLst>
              <a:gd name="adj1" fmla="val 52265"/>
              <a:gd name="adj2" fmla="val -3440"/>
              <a:gd name="adj3" fmla="val 110980"/>
              <a:gd name="adj4" fmla="val -22944"/>
            </a:avLst>
          </a:prstGeom>
          <a:solidFill>
            <a:srgbClr val="476EA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Build a logistic regression model to predict employee departure probability</a:t>
            </a:r>
          </a:p>
        </p:txBody>
      </p:sp>
      <p:sp>
        <p:nvSpPr>
          <p:cNvPr id="23" name="Line Callout 1 (Accent Bar) 22">
            <a:extLst>
              <a:ext uri="{FF2B5EF4-FFF2-40B4-BE49-F238E27FC236}">
                <a16:creationId xmlns:a16="http://schemas.microsoft.com/office/drawing/2014/main" id="{CCBFC5CF-D8A4-7569-B8D1-251C15E4688E}"/>
              </a:ext>
            </a:extLst>
          </p:cNvPr>
          <p:cNvSpPr/>
          <p:nvPr/>
        </p:nvSpPr>
        <p:spPr>
          <a:xfrm>
            <a:off x="7442201" y="4998435"/>
            <a:ext cx="3670299" cy="607270"/>
          </a:xfrm>
          <a:prstGeom prst="accentCallout1">
            <a:avLst>
              <a:gd name="adj1" fmla="val 56447"/>
              <a:gd name="adj2" fmla="val -3094"/>
              <a:gd name="adj3" fmla="val 35692"/>
              <a:gd name="adj4" fmla="val -19998"/>
            </a:avLst>
          </a:prstGeom>
          <a:solidFill>
            <a:srgbClr val="476EA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1400" dirty="0"/>
              <a:t>Use employee data as input features to train the model</a:t>
            </a:r>
          </a:p>
        </p:txBody>
      </p:sp>
      <p:sp>
        <p:nvSpPr>
          <p:cNvPr id="24" name="Line Callout 1 (Accent Bar) 23">
            <a:extLst>
              <a:ext uri="{FF2B5EF4-FFF2-40B4-BE49-F238E27FC236}">
                <a16:creationId xmlns:a16="http://schemas.microsoft.com/office/drawing/2014/main" id="{AA8C17B8-69F3-51F2-0534-AC71A03C0485}"/>
              </a:ext>
            </a:extLst>
          </p:cNvPr>
          <p:cNvSpPr/>
          <p:nvPr/>
        </p:nvSpPr>
        <p:spPr>
          <a:xfrm>
            <a:off x="7442201" y="5689880"/>
            <a:ext cx="3670299" cy="607270"/>
          </a:xfrm>
          <a:prstGeom prst="accentCallout1">
            <a:avLst>
              <a:gd name="adj1" fmla="val 52265"/>
              <a:gd name="adj2" fmla="val -2748"/>
              <a:gd name="adj3" fmla="val -50052"/>
              <a:gd name="adj4" fmla="val -21345"/>
            </a:avLst>
          </a:prstGeom>
          <a:solidFill>
            <a:srgbClr val="476EA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1400" dirty="0"/>
              <a:t>Analyze model performance to identify the most significant predictors of attrition</a:t>
            </a:r>
            <a:endParaRPr lang="en-US" sz="1400" kern="0" dirty="0"/>
          </a:p>
        </p:txBody>
      </p:sp>
      <p:sp>
        <p:nvSpPr>
          <p:cNvPr id="27" name="Line Callout 1 (Accent Bar) 26">
            <a:extLst>
              <a:ext uri="{FF2B5EF4-FFF2-40B4-BE49-F238E27FC236}">
                <a16:creationId xmlns:a16="http://schemas.microsoft.com/office/drawing/2014/main" id="{44CCF6CA-99CF-3597-7535-09A4471689FE}"/>
              </a:ext>
            </a:extLst>
          </p:cNvPr>
          <p:cNvSpPr/>
          <p:nvPr/>
        </p:nvSpPr>
        <p:spPr>
          <a:xfrm>
            <a:off x="901109" y="4303573"/>
            <a:ext cx="3670298" cy="607270"/>
          </a:xfrm>
          <a:prstGeom prst="accentCallout1">
            <a:avLst>
              <a:gd name="adj1" fmla="val 48082"/>
              <a:gd name="adj2" fmla="val 102788"/>
              <a:gd name="adj3" fmla="val 113071"/>
              <a:gd name="adj4" fmla="val 123768"/>
            </a:avLst>
          </a:prstGeom>
          <a:solidFill>
            <a:srgbClr val="1136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Analyze employee data to uncover trends and patterns related to employee attrition.</a:t>
            </a:r>
          </a:p>
        </p:txBody>
      </p:sp>
      <p:sp>
        <p:nvSpPr>
          <p:cNvPr id="28" name="Line Callout 1 (Accent Bar) 27">
            <a:extLst>
              <a:ext uri="{FF2B5EF4-FFF2-40B4-BE49-F238E27FC236}">
                <a16:creationId xmlns:a16="http://schemas.microsoft.com/office/drawing/2014/main" id="{003B49B1-2742-D06B-0CC3-AC564D957787}"/>
              </a:ext>
            </a:extLst>
          </p:cNvPr>
          <p:cNvSpPr/>
          <p:nvPr/>
        </p:nvSpPr>
        <p:spPr>
          <a:xfrm>
            <a:off x="913216" y="4998435"/>
            <a:ext cx="3670298" cy="607270"/>
          </a:xfrm>
          <a:prstGeom prst="accentCallout1">
            <a:avLst>
              <a:gd name="adj1" fmla="val 48082"/>
              <a:gd name="adj2" fmla="val 102788"/>
              <a:gd name="adj3" fmla="val 48240"/>
              <a:gd name="adj4" fmla="val 119616"/>
            </a:avLst>
          </a:prstGeom>
          <a:solidFill>
            <a:srgbClr val="1136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Identify key attributes associated with departing employees</a:t>
            </a:r>
          </a:p>
        </p:txBody>
      </p:sp>
      <p:sp>
        <p:nvSpPr>
          <p:cNvPr id="29" name="Line Callout 1 (Accent Bar) 28">
            <a:extLst>
              <a:ext uri="{FF2B5EF4-FFF2-40B4-BE49-F238E27FC236}">
                <a16:creationId xmlns:a16="http://schemas.microsoft.com/office/drawing/2014/main" id="{72A478D8-FBFB-AAA3-0FE1-18AF2A9D01CC}"/>
              </a:ext>
            </a:extLst>
          </p:cNvPr>
          <p:cNvSpPr/>
          <p:nvPr/>
        </p:nvSpPr>
        <p:spPr>
          <a:xfrm>
            <a:off x="913216" y="5689880"/>
            <a:ext cx="3670298" cy="607270"/>
          </a:xfrm>
          <a:prstGeom prst="accentCallout1">
            <a:avLst>
              <a:gd name="adj1" fmla="val 48082"/>
              <a:gd name="adj2" fmla="val 102788"/>
              <a:gd name="adj3" fmla="val -43779"/>
              <a:gd name="adj4" fmla="val 122384"/>
            </a:avLst>
          </a:prstGeom>
          <a:solidFill>
            <a:srgbClr val="1136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Visualize data to present findings clearly and concisely</a:t>
            </a:r>
          </a:p>
        </p:txBody>
      </p:sp>
    </p:spTree>
    <p:extLst>
      <p:ext uri="{BB962C8B-B14F-4D97-AF65-F5344CB8AC3E}">
        <p14:creationId xmlns:p14="http://schemas.microsoft.com/office/powerpoint/2010/main" val="63578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B20E-B197-48AD-865D-09CF48B37F5B}"/>
              </a:ext>
            </a:extLst>
          </p:cNvPr>
          <p:cNvSpPr>
            <a:spLocks noGrp="1"/>
          </p:cNvSpPr>
          <p:nvPr>
            <p:ph type="title"/>
          </p:nvPr>
        </p:nvSpPr>
        <p:spPr/>
        <p:txBody>
          <a:bodyPr/>
          <a:lstStyle/>
          <a:p>
            <a:r>
              <a:rPr lang="en-US" dirty="0"/>
              <a:t>Objective (Expectations)</a:t>
            </a:r>
            <a:endParaRPr lang="en-GB" dirty="0"/>
          </a:p>
        </p:txBody>
      </p:sp>
      <p:sp>
        <p:nvSpPr>
          <p:cNvPr id="3" name="Content Placeholder 2">
            <a:extLst>
              <a:ext uri="{FF2B5EF4-FFF2-40B4-BE49-F238E27FC236}">
                <a16:creationId xmlns:a16="http://schemas.microsoft.com/office/drawing/2014/main" id="{AD2D1D29-5D78-4A37-8242-68286F67729F}"/>
              </a:ext>
            </a:extLst>
          </p:cNvPr>
          <p:cNvSpPr>
            <a:spLocks noGrp="1"/>
          </p:cNvSpPr>
          <p:nvPr>
            <p:ph idx="1"/>
          </p:nvPr>
        </p:nvSpPr>
        <p:spPr>
          <a:xfrm>
            <a:off x="304800" y="1136469"/>
            <a:ext cx="10807700" cy="5551713"/>
          </a:xfrm>
        </p:spPr>
        <p:txBody>
          <a:bodyPr anchor="t"/>
          <a:lstStyle/>
          <a:p>
            <a:pPr algn="just">
              <a:lnSpc>
                <a:spcPct val="150000"/>
              </a:lnSpc>
            </a:pPr>
            <a:r>
              <a:rPr lang="en-US" sz="1800" b="1" dirty="0">
                <a:solidFill>
                  <a:schemeClr val="tx1"/>
                </a:solidFill>
              </a:rPr>
              <a:t>Analyze &amp; Visualize the employee data </a:t>
            </a:r>
            <a:r>
              <a:rPr lang="en-US" sz="1800" dirty="0">
                <a:solidFill>
                  <a:schemeClr val="tx1"/>
                </a:solidFill>
              </a:rPr>
              <a:t>to uncover trends and patterns related to employee attrition</a:t>
            </a:r>
            <a:endParaRPr lang="en-US" sz="100" dirty="0">
              <a:solidFill>
                <a:srgbClr val="1F1F1F"/>
              </a:solidFill>
              <a:highlight>
                <a:srgbClr val="FFFFFF"/>
              </a:highlight>
            </a:endParaRPr>
          </a:p>
          <a:p>
            <a:pPr algn="just">
              <a:lnSpc>
                <a:spcPct val="150000"/>
              </a:lnSpc>
            </a:pPr>
            <a:r>
              <a:rPr lang="en-US" sz="1800" dirty="0">
                <a:solidFill>
                  <a:schemeClr val="tx1"/>
                </a:solidFill>
              </a:rPr>
              <a:t>Identify key attributes associated with departing employees, viz</a:t>
            </a:r>
            <a:r>
              <a:rPr lang="en-US" sz="1800" dirty="0">
                <a:solidFill>
                  <a:schemeClr val="tx1"/>
                </a:solidFill>
                <a:highlight>
                  <a:srgbClr val="FFFFFF"/>
                </a:highlight>
              </a:rPr>
              <a:t>;</a:t>
            </a:r>
          </a:p>
          <a:p>
            <a:pPr lvl="1" algn="just">
              <a:lnSpc>
                <a:spcPts val="2700"/>
              </a:lnSpc>
              <a:buFont typeface="Courier New" panose="02070309020205020404" pitchFamily="49" charset="0"/>
              <a:buChar char="o"/>
            </a:pPr>
            <a:r>
              <a:rPr lang="en-US" sz="1800" b="1" dirty="0">
                <a:solidFill>
                  <a:srgbClr val="1F1F1F"/>
                </a:solidFill>
                <a:highlight>
                  <a:srgbClr val="FFFFFF"/>
                </a:highlight>
              </a:rPr>
              <a:t>Demographic Factors</a:t>
            </a:r>
            <a:endParaRPr lang="en-US" sz="1800" dirty="0">
              <a:solidFill>
                <a:srgbClr val="1F1F1F"/>
              </a:solidFill>
              <a:highlight>
                <a:srgbClr val="FFFFFF"/>
              </a:highlight>
            </a:endParaRPr>
          </a:p>
          <a:p>
            <a:pPr lvl="1" algn="just">
              <a:lnSpc>
                <a:spcPts val="2700"/>
              </a:lnSpc>
              <a:buFont typeface="Courier New" panose="02070309020205020404" pitchFamily="49" charset="0"/>
              <a:buChar char="o"/>
            </a:pPr>
            <a:r>
              <a:rPr lang="en-US" sz="1800" b="1" dirty="0">
                <a:solidFill>
                  <a:srgbClr val="1F1F1F"/>
                </a:solidFill>
                <a:highlight>
                  <a:srgbClr val="FFFFFF"/>
                </a:highlight>
              </a:rPr>
              <a:t>Compensation and Benefits</a:t>
            </a:r>
            <a:endParaRPr lang="en-US" sz="1800" dirty="0">
              <a:solidFill>
                <a:srgbClr val="1F1F1F"/>
              </a:solidFill>
              <a:highlight>
                <a:srgbClr val="FFFFFF"/>
              </a:highlight>
            </a:endParaRPr>
          </a:p>
          <a:p>
            <a:pPr lvl="1" algn="just">
              <a:lnSpc>
                <a:spcPts val="2700"/>
              </a:lnSpc>
              <a:buFont typeface="Courier New" panose="02070309020205020404" pitchFamily="49" charset="0"/>
              <a:buChar char="o"/>
            </a:pPr>
            <a:r>
              <a:rPr lang="en-US" sz="1800" b="1" dirty="0">
                <a:solidFill>
                  <a:srgbClr val="1F1F1F"/>
                </a:solidFill>
                <a:highlight>
                  <a:srgbClr val="FFFFFF"/>
                </a:highlight>
              </a:rPr>
              <a:t>Work Environment</a:t>
            </a:r>
            <a:endParaRPr lang="en-US" sz="1800" dirty="0">
              <a:solidFill>
                <a:srgbClr val="1F1F1F"/>
              </a:solidFill>
              <a:highlight>
                <a:srgbClr val="FFFFFF"/>
              </a:highlight>
            </a:endParaRPr>
          </a:p>
          <a:p>
            <a:pPr lvl="1" algn="just">
              <a:lnSpc>
                <a:spcPts val="2700"/>
              </a:lnSpc>
              <a:buFont typeface="Courier New" panose="02070309020205020404" pitchFamily="49" charset="0"/>
              <a:buChar char="o"/>
            </a:pPr>
            <a:r>
              <a:rPr lang="en-US" sz="1800" b="1" dirty="0">
                <a:solidFill>
                  <a:srgbClr val="1F1F1F"/>
                </a:solidFill>
                <a:highlight>
                  <a:srgbClr val="FFFFFF"/>
                </a:highlight>
              </a:rPr>
              <a:t>Job Satisfaction</a:t>
            </a:r>
            <a:endParaRPr lang="en-US" sz="1800" dirty="0">
              <a:solidFill>
                <a:srgbClr val="1F1F1F"/>
              </a:solidFill>
              <a:highlight>
                <a:srgbClr val="FFFFFF"/>
              </a:highlight>
            </a:endParaRPr>
          </a:p>
          <a:p>
            <a:pPr lvl="1" algn="just">
              <a:lnSpc>
                <a:spcPts val="2700"/>
              </a:lnSpc>
              <a:buFont typeface="Courier New" panose="02070309020205020404" pitchFamily="49" charset="0"/>
              <a:buChar char="o"/>
            </a:pPr>
            <a:r>
              <a:rPr lang="en-US" sz="1800" b="1" dirty="0">
                <a:solidFill>
                  <a:srgbClr val="1F1F1F"/>
                </a:solidFill>
                <a:highlight>
                  <a:srgbClr val="FFFFFF"/>
                </a:highlight>
              </a:rPr>
              <a:t>Managerial Influence</a:t>
            </a:r>
            <a:endParaRPr lang="en-US" sz="1800" dirty="0">
              <a:solidFill>
                <a:srgbClr val="1F1F1F"/>
              </a:solidFill>
              <a:highlight>
                <a:srgbClr val="FFFFFF"/>
              </a:highlight>
            </a:endParaRPr>
          </a:p>
          <a:p>
            <a:pPr lvl="1" algn="just">
              <a:lnSpc>
                <a:spcPts val="2700"/>
              </a:lnSpc>
              <a:buFont typeface="Courier New" panose="02070309020205020404" pitchFamily="49" charset="0"/>
              <a:buChar char="o"/>
            </a:pPr>
            <a:r>
              <a:rPr lang="en-US" sz="1800" b="1" dirty="0">
                <a:solidFill>
                  <a:srgbClr val="1F1F1F"/>
                </a:solidFill>
                <a:highlight>
                  <a:srgbClr val="FFFFFF"/>
                </a:highlight>
              </a:rPr>
              <a:t>Career Progression</a:t>
            </a:r>
            <a:endParaRPr lang="en-US" sz="1800" dirty="0">
              <a:solidFill>
                <a:srgbClr val="1F1F1F"/>
              </a:solidFill>
              <a:highlight>
                <a:srgbClr val="FFFFFF"/>
              </a:highlight>
            </a:endParaRPr>
          </a:p>
          <a:p>
            <a:pPr marL="457200" lvl="1" indent="0" algn="just">
              <a:lnSpc>
                <a:spcPts val="2700"/>
              </a:lnSpc>
              <a:buNone/>
            </a:pPr>
            <a:endParaRPr lang="en-US" sz="100" dirty="0">
              <a:solidFill>
                <a:srgbClr val="1F1F1F"/>
              </a:solidFill>
              <a:highlight>
                <a:srgbClr val="FFFFFF"/>
              </a:highlight>
            </a:endParaRPr>
          </a:p>
          <a:p>
            <a:pPr algn="just">
              <a:lnSpc>
                <a:spcPct val="150000"/>
              </a:lnSpc>
            </a:pPr>
            <a:r>
              <a:rPr lang="en-US" sz="1800" dirty="0">
                <a:solidFill>
                  <a:srgbClr val="1F1F1F"/>
                </a:solidFill>
                <a:highlight>
                  <a:srgbClr val="FFFFFF"/>
                </a:highlight>
              </a:rPr>
              <a:t>Build a </a:t>
            </a:r>
            <a:r>
              <a:rPr lang="en-US" sz="1800" b="1" dirty="0">
                <a:solidFill>
                  <a:srgbClr val="1F1F1F"/>
                </a:solidFill>
                <a:highlight>
                  <a:srgbClr val="FFFFFF"/>
                </a:highlight>
              </a:rPr>
              <a:t>Classification Model </a:t>
            </a:r>
            <a:r>
              <a:rPr lang="en-US" sz="1800" dirty="0">
                <a:solidFill>
                  <a:srgbClr val="1F1F1F"/>
                </a:solidFill>
                <a:highlight>
                  <a:srgbClr val="FFFFFF"/>
                </a:highlight>
              </a:rPr>
              <a:t>to predict if an employee is at a risk of attrition</a:t>
            </a:r>
          </a:p>
          <a:p>
            <a:pPr algn="just">
              <a:lnSpc>
                <a:spcPct val="150000"/>
              </a:lnSpc>
            </a:pPr>
            <a:endParaRPr lang="en-US" sz="100" dirty="0">
              <a:solidFill>
                <a:srgbClr val="1F1F1F"/>
              </a:solidFill>
              <a:highlight>
                <a:srgbClr val="FFFFFF"/>
              </a:highlight>
            </a:endParaRPr>
          </a:p>
          <a:p>
            <a:pPr algn="just">
              <a:lnSpc>
                <a:spcPct val="150000"/>
              </a:lnSpc>
            </a:pPr>
            <a:r>
              <a:rPr lang="en-US" sz="1800" dirty="0">
                <a:solidFill>
                  <a:schemeClr val="tx1"/>
                </a:solidFill>
              </a:rPr>
              <a:t>Analyze model performance to identify the most significant factors of attrition</a:t>
            </a:r>
          </a:p>
          <a:p>
            <a:pPr algn="just">
              <a:lnSpc>
                <a:spcPct val="150000"/>
              </a:lnSpc>
            </a:pPr>
            <a:r>
              <a:rPr lang="en-US" sz="1800" kern="0" dirty="0">
                <a:solidFill>
                  <a:schemeClr val="tx1"/>
                </a:solidFill>
              </a:rPr>
              <a:t>Provide recommendation to reduce the attrition</a:t>
            </a:r>
          </a:p>
          <a:p>
            <a:pPr algn="just">
              <a:lnSpc>
                <a:spcPts val="2700"/>
              </a:lnSpc>
            </a:pPr>
            <a:endParaRPr lang="en-US" sz="1800" dirty="0">
              <a:solidFill>
                <a:srgbClr val="1F1F1F"/>
              </a:solidFill>
              <a:highlight>
                <a:srgbClr val="FFFFFF"/>
              </a:highlight>
            </a:endParaRPr>
          </a:p>
        </p:txBody>
      </p:sp>
    </p:spTree>
    <p:custDataLst>
      <p:tags r:id="rId1"/>
    </p:custDataLst>
    <p:extLst>
      <p:ext uri="{BB962C8B-B14F-4D97-AF65-F5344CB8AC3E}">
        <p14:creationId xmlns:p14="http://schemas.microsoft.com/office/powerpoint/2010/main" val="363601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B20E-B197-48AD-865D-09CF48B37F5B}"/>
              </a:ext>
            </a:extLst>
          </p:cNvPr>
          <p:cNvSpPr>
            <a:spLocks noGrp="1"/>
          </p:cNvSpPr>
          <p:nvPr>
            <p:ph type="title"/>
          </p:nvPr>
        </p:nvSpPr>
        <p:spPr/>
        <p:txBody>
          <a:bodyPr/>
          <a:lstStyle/>
          <a:p>
            <a:r>
              <a:rPr lang="en-US" dirty="0"/>
              <a:t>Objective (Benefits)</a:t>
            </a:r>
            <a:endParaRPr lang="en-GB" dirty="0"/>
          </a:p>
        </p:txBody>
      </p:sp>
      <p:sp>
        <p:nvSpPr>
          <p:cNvPr id="3" name="Hexagon 2">
            <a:extLst>
              <a:ext uri="{FF2B5EF4-FFF2-40B4-BE49-F238E27FC236}">
                <a16:creationId xmlns:a16="http://schemas.microsoft.com/office/drawing/2014/main" id="{62502BE3-C9A0-0271-273C-80827CE03465}"/>
              </a:ext>
            </a:extLst>
          </p:cNvPr>
          <p:cNvSpPr/>
          <p:nvPr/>
        </p:nvSpPr>
        <p:spPr>
          <a:xfrm>
            <a:off x="2236785" y="3059084"/>
            <a:ext cx="1671413" cy="1440873"/>
          </a:xfrm>
          <a:prstGeom prst="hexagon">
            <a:avLst/>
          </a:prstGeom>
          <a:solidFill>
            <a:srgbClr val="84AE9A"/>
          </a:solidFill>
          <a:ln>
            <a:noFill/>
          </a:ln>
          <a:effectLst>
            <a:outerShdw blurRad="50800" dist="38100" dir="5400000" algn="t" rotWithShape="0">
              <a:prstClr val="black">
                <a:alpha val="40000"/>
              </a:prstClr>
            </a:outerShdw>
            <a:reflection blurRad="302270" stA="48018" endPos="40000" dist="240273" dir="5400000" sy="-100000" algn="bl" rotWithShape="0"/>
          </a:effectLst>
          <a:scene3d>
            <a:camera prst="orthographicFront"/>
            <a:lightRig rig="threePt" dir="t"/>
          </a:scene3d>
          <a:sp3d>
            <a:bevelT w="0"/>
            <a:bevelB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1F15C651-9F6A-3958-8BB4-23258335BD50}"/>
              </a:ext>
            </a:extLst>
          </p:cNvPr>
          <p:cNvSpPr/>
          <p:nvPr/>
        </p:nvSpPr>
        <p:spPr>
          <a:xfrm>
            <a:off x="3728014" y="3922199"/>
            <a:ext cx="1671413" cy="1440873"/>
          </a:xfrm>
          <a:prstGeom prst="hexagon">
            <a:avLst/>
          </a:prstGeom>
          <a:solidFill>
            <a:srgbClr val="00C6C7"/>
          </a:solidFill>
          <a:ln>
            <a:noFill/>
          </a:ln>
          <a:effectLst>
            <a:outerShdw blurRad="50800" dist="38100" dir="5400000" algn="t" rotWithShape="0">
              <a:prstClr val="black">
                <a:alpha val="40000"/>
              </a:prstClr>
            </a:outerShdw>
            <a:reflection blurRad="302270" stA="48018" endPos="40000" dist="240273"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AB4F323F-16A5-152A-738D-C2B9413AD498}"/>
              </a:ext>
            </a:extLst>
          </p:cNvPr>
          <p:cNvSpPr/>
          <p:nvPr/>
        </p:nvSpPr>
        <p:spPr>
          <a:xfrm>
            <a:off x="3741266" y="2197096"/>
            <a:ext cx="1671413" cy="1440873"/>
          </a:xfrm>
          <a:prstGeom prst="hexagon">
            <a:avLst/>
          </a:prstGeom>
          <a:solidFill>
            <a:srgbClr val="F8CCAB"/>
          </a:solidFill>
          <a:ln>
            <a:noFill/>
          </a:ln>
          <a:effectLst>
            <a:outerShdw blurRad="50800" dist="38100" dir="5400000" algn="t" rotWithShape="0">
              <a:prstClr val="black">
                <a:alpha val="40000"/>
              </a:prstClr>
            </a:outerShdw>
            <a:reflection blurRad="302270" stA="48018" endPos="40000" dist="240273"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230F730C-DDF0-5B8C-E307-73C15556CC97}"/>
              </a:ext>
            </a:extLst>
          </p:cNvPr>
          <p:cNvSpPr/>
          <p:nvPr/>
        </p:nvSpPr>
        <p:spPr>
          <a:xfrm>
            <a:off x="5216006" y="3107852"/>
            <a:ext cx="1671413" cy="1440873"/>
          </a:xfrm>
          <a:prstGeom prst="hexagon">
            <a:avLst/>
          </a:prstGeom>
          <a:solidFill>
            <a:srgbClr val="FF4264"/>
          </a:solidFill>
          <a:ln>
            <a:noFill/>
          </a:ln>
          <a:effectLst>
            <a:outerShdw blurRad="50800" dist="38100" dir="5400000" algn="t" rotWithShape="0">
              <a:prstClr val="black">
                <a:alpha val="40000"/>
              </a:prstClr>
            </a:outerShdw>
            <a:reflection blurRad="302270" stA="48018" endPos="40000" dist="240273"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74A02CF7-EC03-B84A-7135-832BEB5D4222}"/>
              </a:ext>
            </a:extLst>
          </p:cNvPr>
          <p:cNvSpPr/>
          <p:nvPr/>
        </p:nvSpPr>
        <p:spPr>
          <a:xfrm>
            <a:off x="6720486" y="3970968"/>
            <a:ext cx="1671413" cy="1440873"/>
          </a:xfrm>
          <a:prstGeom prst="hexagon">
            <a:avLst/>
          </a:prstGeom>
          <a:solidFill>
            <a:srgbClr val="FC9D99"/>
          </a:solidFill>
          <a:ln>
            <a:noFill/>
          </a:ln>
          <a:effectLst>
            <a:outerShdw blurRad="50800" dist="38100" dir="5400000" algn="t" rotWithShape="0">
              <a:prstClr val="black">
                <a:alpha val="40000"/>
              </a:prstClr>
            </a:outerShdw>
            <a:reflection blurRad="302270" stA="48018" endPos="40000" dist="240273"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4BB3755-5B33-0586-CE1F-B37D36EFA5F1}"/>
              </a:ext>
            </a:extLst>
          </p:cNvPr>
          <p:cNvSpPr/>
          <p:nvPr/>
        </p:nvSpPr>
        <p:spPr>
          <a:xfrm>
            <a:off x="6720486" y="2219360"/>
            <a:ext cx="1671413" cy="1440873"/>
          </a:xfrm>
          <a:prstGeom prst="hexagon">
            <a:avLst/>
          </a:prstGeom>
          <a:solidFill>
            <a:srgbClr val="5088BD"/>
          </a:solidFill>
          <a:ln>
            <a:noFill/>
          </a:ln>
          <a:effectLst>
            <a:outerShdw blurRad="50800" dist="38100" dir="5400000" algn="t" rotWithShape="0">
              <a:prstClr val="black">
                <a:alpha val="40000"/>
              </a:prstClr>
            </a:outerShdw>
            <a:reflection blurRad="302270" stA="48018" endPos="40000" dist="240273"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BF85FBC6-786D-F7C8-4624-C931787DF779}"/>
              </a:ext>
            </a:extLst>
          </p:cNvPr>
          <p:cNvSpPr/>
          <p:nvPr/>
        </p:nvSpPr>
        <p:spPr>
          <a:xfrm>
            <a:off x="8211248" y="3128294"/>
            <a:ext cx="1671413" cy="1440873"/>
          </a:xfrm>
          <a:prstGeom prst="hexagon">
            <a:avLst/>
          </a:prstGeom>
          <a:solidFill>
            <a:srgbClr val="5B926B"/>
          </a:solidFill>
          <a:ln>
            <a:noFill/>
          </a:ln>
          <a:effectLst>
            <a:outerShdw blurRad="50800" dist="38100" dir="5400000" algn="t" rotWithShape="0">
              <a:prstClr val="black">
                <a:alpha val="40000"/>
              </a:prstClr>
            </a:outerShdw>
            <a:reflection blurRad="302270" stA="48018" endPos="40000" dist="240273"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hand holding a magnifying glass over a group of people&#10;&#10;Description automatically generated">
            <a:extLst>
              <a:ext uri="{FF2B5EF4-FFF2-40B4-BE49-F238E27FC236}">
                <a16:creationId xmlns:a16="http://schemas.microsoft.com/office/drawing/2014/main" id="{CDC1583D-1BD2-4D0A-6DF0-83AECF0F6A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7810" y="3414174"/>
            <a:ext cx="993077" cy="828227"/>
          </a:xfrm>
          <a:prstGeom prst="rect">
            <a:avLst/>
          </a:prstGeom>
        </p:spPr>
      </p:pic>
      <p:pic>
        <p:nvPicPr>
          <p:cNvPr id="23" name="Picture 22" descr="A computer with a graduation cap and a coin&#10;&#10;Description automatically generated">
            <a:extLst>
              <a:ext uri="{FF2B5EF4-FFF2-40B4-BE49-F238E27FC236}">
                <a16:creationId xmlns:a16="http://schemas.microsoft.com/office/drawing/2014/main" id="{AE9EE9D1-82C3-7CF4-26A7-95544620B2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06138" y="2610573"/>
            <a:ext cx="755886" cy="752934"/>
          </a:xfrm>
          <a:prstGeom prst="rect">
            <a:avLst/>
          </a:prstGeom>
        </p:spPr>
      </p:pic>
      <p:sp>
        <p:nvSpPr>
          <p:cNvPr id="27" name="TextBox 26">
            <a:extLst>
              <a:ext uri="{FF2B5EF4-FFF2-40B4-BE49-F238E27FC236}">
                <a16:creationId xmlns:a16="http://schemas.microsoft.com/office/drawing/2014/main" id="{57563195-1114-7423-AF94-C7C04BC31976}"/>
              </a:ext>
            </a:extLst>
          </p:cNvPr>
          <p:cNvSpPr txBox="1"/>
          <p:nvPr/>
        </p:nvSpPr>
        <p:spPr>
          <a:xfrm>
            <a:off x="10006943" y="3433231"/>
            <a:ext cx="1082348" cy="830997"/>
          </a:xfrm>
          <a:prstGeom prst="rect">
            <a:avLst/>
          </a:prstGeom>
          <a:noFill/>
        </p:spPr>
        <p:txBody>
          <a:bodyPr wrap="none" rtlCol="0">
            <a:spAutoFit/>
          </a:bodyPr>
          <a:lstStyle/>
          <a:p>
            <a:pPr algn="ctr"/>
            <a:r>
              <a:rPr lang="en-US" sz="1600" dirty="0">
                <a:latin typeface="+mn-lt"/>
              </a:rPr>
              <a:t>On-Time</a:t>
            </a:r>
          </a:p>
          <a:p>
            <a:pPr algn="ctr"/>
            <a:r>
              <a:rPr lang="en-US" sz="1600" dirty="0">
                <a:latin typeface="+mn-lt"/>
              </a:rPr>
              <a:t>Project</a:t>
            </a:r>
          </a:p>
          <a:p>
            <a:pPr algn="ctr"/>
            <a:r>
              <a:rPr lang="en-US" sz="1600" dirty="0">
                <a:latin typeface="+mn-lt"/>
              </a:rPr>
              <a:t>Deliveries</a:t>
            </a:r>
          </a:p>
        </p:txBody>
      </p:sp>
      <p:sp>
        <p:nvSpPr>
          <p:cNvPr id="28" name="TextBox 27">
            <a:extLst>
              <a:ext uri="{FF2B5EF4-FFF2-40B4-BE49-F238E27FC236}">
                <a16:creationId xmlns:a16="http://schemas.microsoft.com/office/drawing/2014/main" id="{D2C3E9CB-2BF5-264A-5EE6-BDDE7BA5F9FA}"/>
              </a:ext>
            </a:extLst>
          </p:cNvPr>
          <p:cNvSpPr txBox="1"/>
          <p:nvPr/>
        </p:nvSpPr>
        <p:spPr>
          <a:xfrm>
            <a:off x="807042" y="3387756"/>
            <a:ext cx="1639558" cy="830997"/>
          </a:xfrm>
          <a:prstGeom prst="rect">
            <a:avLst/>
          </a:prstGeom>
          <a:noFill/>
        </p:spPr>
        <p:txBody>
          <a:bodyPr wrap="square" rtlCol="0">
            <a:spAutoFit/>
          </a:bodyPr>
          <a:lstStyle/>
          <a:p>
            <a:pPr algn="ctr"/>
            <a:r>
              <a:rPr lang="en-US" sz="1600" dirty="0">
                <a:latin typeface="+mn-lt"/>
              </a:rPr>
              <a:t>Proactive</a:t>
            </a:r>
          </a:p>
          <a:p>
            <a:pPr algn="ctr"/>
            <a:r>
              <a:rPr lang="en-US" sz="1600" dirty="0">
                <a:latin typeface="+mn-lt"/>
              </a:rPr>
              <a:t>Talent</a:t>
            </a:r>
          </a:p>
          <a:p>
            <a:pPr algn="ctr"/>
            <a:r>
              <a:rPr lang="en-US" sz="1600" dirty="0">
                <a:latin typeface="+mn-lt"/>
              </a:rPr>
              <a:t>Management</a:t>
            </a:r>
          </a:p>
        </p:txBody>
      </p:sp>
      <p:sp>
        <p:nvSpPr>
          <p:cNvPr id="29" name="TextBox 28">
            <a:extLst>
              <a:ext uri="{FF2B5EF4-FFF2-40B4-BE49-F238E27FC236}">
                <a16:creationId xmlns:a16="http://schemas.microsoft.com/office/drawing/2014/main" id="{F9845E25-02C2-8942-1482-C1BE2E51C401}"/>
              </a:ext>
            </a:extLst>
          </p:cNvPr>
          <p:cNvSpPr txBox="1"/>
          <p:nvPr/>
        </p:nvSpPr>
        <p:spPr>
          <a:xfrm>
            <a:off x="4016987" y="1328545"/>
            <a:ext cx="1175322" cy="830997"/>
          </a:xfrm>
          <a:prstGeom prst="rect">
            <a:avLst/>
          </a:prstGeom>
          <a:noFill/>
        </p:spPr>
        <p:txBody>
          <a:bodyPr wrap="none" rtlCol="0">
            <a:spAutoFit/>
          </a:bodyPr>
          <a:lstStyle/>
          <a:p>
            <a:pPr algn="ctr"/>
            <a:r>
              <a:rPr lang="en-US" sz="1600" dirty="0">
                <a:latin typeface="+mn-lt"/>
              </a:rPr>
              <a:t>Improved</a:t>
            </a:r>
          </a:p>
          <a:p>
            <a:pPr algn="ctr"/>
            <a:r>
              <a:rPr lang="en-US" sz="1600" dirty="0">
                <a:latin typeface="+mn-lt"/>
              </a:rPr>
              <a:t>Employer</a:t>
            </a:r>
          </a:p>
          <a:p>
            <a:pPr algn="ctr"/>
            <a:r>
              <a:rPr lang="en-US" sz="1600" dirty="0">
                <a:latin typeface="+mn-lt"/>
              </a:rPr>
              <a:t>Reputation</a:t>
            </a:r>
          </a:p>
        </p:txBody>
      </p:sp>
      <p:sp>
        <p:nvSpPr>
          <p:cNvPr id="30" name="TextBox 29">
            <a:extLst>
              <a:ext uri="{FF2B5EF4-FFF2-40B4-BE49-F238E27FC236}">
                <a16:creationId xmlns:a16="http://schemas.microsoft.com/office/drawing/2014/main" id="{E07F3DF5-A82B-4B8A-8800-024F7B8B98CE}"/>
              </a:ext>
            </a:extLst>
          </p:cNvPr>
          <p:cNvSpPr txBox="1"/>
          <p:nvPr/>
        </p:nvSpPr>
        <p:spPr>
          <a:xfrm>
            <a:off x="6959711" y="1302478"/>
            <a:ext cx="1098378" cy="830997"/>
          </a:xfrm>
          <a:prstGeom prst="rect">
            <a:avLst/>
          </a:prstGeom>
          <a:noFill/>
        </p:spPr>
        <p:txBody>
          <a:bodyPr wrap="none" rtlCol="0">
            <a:spAutoFit/>
          </a:bodyPr>
          <a:lstStyle/>
          <a:p>
            <a:pPr algn="ctr"/>
            <a:r>
              <a:rPr lang="en-US" sz="1600" dirty="0">
                <a:latin typeface="+mn-lt"/>
              </a:rPr>
              <a:t>Improved </a:t>
            </a:r>
          </a:p>
          <a:p>
            <a:pPr algn="ctr"/>
            <a:r>
              <a:rPr lang="en-US" sz="1600" dirty="0">
                <a:latin typeface="+mn-lt"/>
              </a:rPr>
              <a:t>Training </a:t>
            </a:r>
          </a:p>
          <a:p>
            <a:pPr algn="ctr"/>
            <a:r>
              <a:rPr lang="en-US" sz="1600" dirty="0">
                <a:latin typeface="+mn-lt"/>
              </a:rPr>
              <a:t>ROI</a:t>
            </a:r>
          </a:p>
        </p:txBody>
      </p:sp>
      <p:sp>
        <p:nvSpPr>
          <p:cNvPr id="31" name="TextBox 30">
            <a:extLst>
              <a:ext uri="{FF2B5EF4-FFF2-40B4-BE49-F238E27FC236}">
                <a16:creationId xmlns:a16="http://schemas.microsoft.com/office/drawing/2014/main" id="{E12608C2-DF06-6004-EF12-A59E7D50AACD}"/>
              </a:ext>
            </a:extLst>
          </p:cNvPr>
          <p:cNvSpPr txBox="1"/>
          <p:nvPr/>
        </p:nvSpPr>
        <p:spPr>
          <a:xfrm>
            <a:off x="3901334" y="5531331"/>
            <a:ext cx="1244251" cy="830997"/>
          </a:xfrm>
          <a:prstGeom prst="rect">
            <a:avLst/>
          </a:prstGeom>
          <a:noFill/>
        </p:spPr>
        <p:txBody>
          <a:bodyPr wrap="none" rtlCol="0">
            <a:spAutoFit/>
          </a:bodyPr>
          <a:lstStyle/>
          <a:p>
            <a:pPr algn="ctr"/>
            <a:r>
              <a:rPr lang="en-US" sz="1600" dirty="0">
                <a:latin typeface="+mn-lt"/>
              </a:rPr>
              <a:t>Increased</a:t>
            </a:r>
          </a:p>
          <a:p>
            <a:pPr algn="ctr"/>
            <a:r>
              <a:rPr lang="en-US" sz="1600" dirty="0">
                <a:latin typeface="+mn-lt"/>
              </a:rPr>
              <a:t>Employee</a:t>
            </a:r>
          </a:p>
          <a:p>
            <a:pPr algn="ctr"/>
            <a:r>
              <a:rPr lang="en-US" sz="1600" dirty="0">
                <a:latin typeface="+mn-lt"/>
              </a:rPr>
              <a:t>Satisfaction</a:t>
            </a:r>
          </a:p>
        </p:txBody>
      </p:sp>
      <p:sp>
        <p:nvSpPr>
          <p:cNvPr id="32" name="TextBox 31">
            <a:extLst>
              <a:ext uri="{FF2B5EF4-FFF2-40B4-BE49-F238E27FC236}">
                <a16:creationId xmlns:a16="http://schemas.microsoft.com/office/drawing/2014/main" id="{20E83FB3-FFAE-383F-ACF7-AD9ECABE2F4A}"/>
              </a:ext>
            </a:extLst>
          </p:cNvPr>
          <p:cNvSpPr txBox="1"/>
          <p:nvPr/>
        </p:nvSpPr>
        <p:spPr>
          <a:xfrm flipH="1">
            <a:off x="5161485" y="2207408"/>
            <a:ext cx="1805147" cy="830997"/>
          </a:xfrm>
          <a:prstGeom prst="rect">
            <a:avLst/>
          </a:prstGeom>
          <a:noFill/>
        </p:spPr>
        <p:txBody>
          <a:bodyPr wrap="square" rtlCol="0">
            <a:spAutoFit/>
          </a:bodyPr>
          <a:lstStyle/>
          <a:p>
            <a:pPr algn="ctr"/>
            <a:r>
              <a:rPr lang="en-US" sz="1600" i="0" dirty="0">
                <a:solidFill>
                  <a:srgbClr val="1F1F1F"/>
                </a:solidFill>
                <a:effectLst/>
                <a:highlight>
                  <a:srgbClr val="FFFFFF"/>
                </a:highlight>
                <a:latin typeface="+mn-lt"/>
              </a:rPr>
              <a:t>Lower Recruitment</a:t>
            </a:r>
          </a:p>
          <a:p>
            <a:pPr algn="ctr"/>
            <a:r>
              <a:rPr lang="en-US" sz="1600" i="0" dirty="0">
                <a:solidFill>
                  <a:srgbClr val="1F1F1F"/>
                </a:solidFill>
                <a:effectLst/>
                <a:highlight>
                  <a:srgbClr val="FFFFFF"/>
                </a:highlight>
                <a:latin typeface="+mn-lt"/>
              </a:rPr>
              <a:t>Efforts</a:t>
            </a:r>
            <a:endParaRPr lang="en-US" sz="1600" dirty="0">
              <a:latin typeface="+mn-lt"/>
            </a:endParaRPr>
          </a:p>
        </p:txBody>
      </p:sp>
      <p:sp>
        <p:nvSpPr>
          <p:cNvPr id="33" name="TextBox 32">
            <a:extLst>
              <a:ext uri="{FF2B5EF4-FFF2-40B4-BE49-F238E27FC236}">
                <a16:creationId xmlns:a16="http://schemas.microsoft.com/office/drawing/2014/main" id="{9EC2F20C-164F-D104-6482-57B4F551DEBF}"/>
              </a:ext>
            </a:extLst>
          </p:cNvPr>
          <p:cNvSpPr txBox="1"/>
          <p:nvPr/>
        </p:nvSpPr>
        <p:spPr>
          <a:xfrm>
            <a:off x="7116999" y="5601405"/>
            <a:ext cx="936475" cy="830997"/>
          </a:xfrm>
          <a:prstGeom prst="rect">
            <a:avLst/>
          </a:prstGeom>
          <a:noFill/>
        </p:spPr>
        <p:txBody>
          <a:bodyPr wrap="none" rtlCol="0">
            <a:spAutoFit/>
          </a:bodyPr>
          <a:lstStyle/>
          <a:p>
            <a:pPr algn="ctr"/>
            <a:r>
              <a:rPr lang="en-US" sz="1600" dirty="0">
                <a:latin typeface="+mn-lt"/>
              </a:rPr>
              <a:t>Boosted</a:t>
            </a:r>
          </a:p>
          <a:p>
            <a:pPr algn="ctr"/>
            <a:r>
              <a:rPr lang="en-US" sz="1600" dirty="0">
                <a:latin typeface="+mn-lt"/>
              </a:rPr>
              <a:t>Team</a:t>
            </a:r>
          </a:p>
          <a:p>
            <a:pPr algn="ctr"/>
            <a:r>
              <a:rPr lang="en-US" sz="1600" dirty="0">
                <a:latin typeface="+mn-lt"/>
              </a:rPr>
              <a:t>Morale</a:t>
            </a:r>
          </a:p>
        </p:txBody>
      </p:sp>
      <p:pic>
        <p:nvPicPr>
          <p:cNvPr id="36" name="Picture 35" descr="A hand holding a light bulb&#10;&#10;Description automatically generated">
            <a:extLst>
              <a:ext uri="{FF2B5EF4-FFF2-40B4-BE49-F238E27FC236}">
                <a16:creationId xmlns:a16="http://schemas.microsoft.com/office/drawing/2014/main" id="{1E70ED51-C361-3148-9F2F-2BF712346F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96713" y="3405926"/>
            <a:ext cx="765277" cy="752934"/>
          </a:xfrm>
          <a:prstGeom prst="rect">
            <a:avLst/>
          </a:prstGeom>
        </p:spPr>
      </p:pic>
      <p:pic>
        <p:nvPicPr>
          <p:cNvPr id="38" name="Picture 37" descr="A speedometer with different colored faces&#10;&#10;Description automatically generated">
            <a:extLst>
              <a:ext uri="{FF2B5EF4-FFF2-40B4-BE49-F238E27FC236}">
                <a16:creationId xmlns:a16="http://schemas.microsoft.com/office/drawing/2014/main" id="{D7CE7AC2-3244-CEA4-A277-25579B6415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02056" y="2572220"/>
            <a:ext cx="949830" cy="637616"/>
          </a:xfrm>
          <a:prstGeom prst="rect">
            <a:avLst/>
          </a:prstGeom>
        </p:spPr>
      </p:pic>
      <p:pic>
        <p:nvPicPr>
          <p:cNvPr id="40" name="Picture 39" descr="A white sign with black text&#10;&#10;Description automatically generated">
            <a:extLst>
              <a:ext uri="{FF2B5EF4-FFF2-40B4-BE49-F238E27FC236}">
                <a16:creationId xmlns:a16="http://schemas.microsoft.com/office/drawing/2014/main" id="{728A4F74-7CD9-198F-97F6-8AC8D22EC22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12564" y="4386818"/>
            <a:ext cx="911143" cy="683357"/>
          </a:xfrm>
          <a:prstGeom prst="rect">
            <a:avLst/>
          </a:prstGeom>
        </p:spPr>
      </p:pic>
      <p:pic>
        <p:nvPicPr>
          <p:cNvPr id="42" name="Picture 41" descr="A hands holding a heart&#10;&#10;Description automatically generated">
            <a:extLst>
              <a:ext uri="{FF2B5EF4-FFF2-40B4-BE49-F238E27FC236}">
                <a16:creationId xmlns:a16="http://schemas.microsoft.com/office/drawing/2014/main" id="{98D33EF4-477A-F51F-B2BD-A2C659434B4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6999" y="4250437"/>
            <a:ext cx="924777" cy="903271"/>
          </a:xfrm>
          <a:prstGeom prst="rect">
            <a:avLst/>
          </a:prstGeom>
        </p:spPr>
      </p:pic>
      <p:pic>
        <p:nvPicPr>
          <p:cNvPr id="44" name="Picture 43" descr="A clock with a green circle and a white tick&#10;&#10;Description automatically generated">
            <a:extLst>
              <a:ext uri="{FF2B5EF4-FFF2-40B4-BE49-F238E27FC236}">
                <a16:creationId xmlns:a16="http://schemas.microsoft.com/office/drawing/2014/main" id="{5D3B5EF3-8C25-7A50-744E-B147E922397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16181" y="3502288"/>
            <a:ext cx="924777" cy="749273"/>
          </a:xfrm>
          <a:prstGeom prst="rect">
            <a:avLst/>
          </a:prstGeom>
        </p:spPr>
      </p:pic>
    </p:spTree>
    <p:custDataLst>
      <p:tags r:id="rId1"/>
    </p:custDataLst>
    <p:extLst>
      <p:ext uri="{BB962C8B-B14F-4D97-AF65-F5344CB8AC3E}">
        <p14:creationId xmlns:p14="http://schemas.microsoft.com/office/powerpoint/2010/main" val="305924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BA6B0-A138-CBBA-CF59-E131B2D8255F}"/>
              </a:ext>
            </a:extLst>
          </p:cNvPr>
          <p:cNvSpPr>
            <a:spLocks noGrp="1"/>
          </p:cNvSpPr>
          <p:nvPr>
            <p:ph type="title"/>
          </p:nvPr>
        </p:nvSpPr>
        <p:spPr/>
        <p:txBody>
          <a:bodyPr/>
          <a:lstStyle/>
          <a:p>
            <a:r>
              <a:rPr lang="en-GB" dirty="0"/>
              <a:t>Approach / Methodology (EDA Framework)</a:t>
            </a:r>
            <a:endParaRPr lang="en-US" dirty="0"/>
          </a:p>
        </p:txBody>
      </p:sp>
      <p:sp>
        <p:nvSpPr>
          <p:cNvPr id="4" name="TextBox 3">
            <a:extLst>
              <a:ext uri="{FF2B5EF4-FFF2-40B4-BE49-F238E27FC236}">
                <a16:creationId xmlns:a16="http://schemas.microsoft.com/office/drawing/2014/main" id="{BB993C7C-4A64-3205-4F19-C10FC381EF40}"/>
              </a:ext>
            </a:extLst>
          </p:cNvPr>
          <p:cNvSpPr txBox="1"/>
          <p:nvPr/>
        </p:nvSpPr>
        <p:spPr>
          <a:xfrm>
            <a:off x="6640900" y="3177435"/>
            <a:ext cx="782587" cy="400110"/>
          </a:xfrm>
          <a:prstGeom prst="rect">
            <a:avLst/>
          </a:prstGeom>
          <a:noFill/>
        </p:spPr>
        <p:txBody>
          <a:bodyPr wrap="none" rtlCol="0">
            <a:spAutoFit/>
          </a:bodyPr>
          <a:lstStyle/>
          <a:p>
            <a:r>
              <a:rPr lang="en-US" sz="1000" b="1" dirty="0">
                <a:solidFill>
                  <a:srgbClr val="062D7B"/>
                </a:solidFill>
                <a:latin typeface="+mn-lt"/>
              </a:rPr>
              <a:t>Obtaining</a:t>
            </a:r>
          </a:p>
          <a:p>
            <a:pPr algn="ctr"/>
            <a:r>
              <a:rPr lang="en-US" sz="1000" b="1" dirty="0">
                <a:solidFill>
                  <a:srgbClr val="062D7B"/>
                </a:solidFill>
                <a:latin typeface="+mn-lt"/>
              </a:rPr>
              <a:t>Data</a:t>
            </a:r>
          </a:p>
        </p:txBody>
      </p:sp>
      <p:sp>
        <p:nvSpPr>
          <p:cNvPr id="5" name="TextBox 4">
            <a:extLst>
              <a:ext uri="{FF2B5EF4-FFF2-40B4-BE49-F238E27FC236}">
                <a16:creationId xmlns:a16="http://schemas.microsoft.com/office/drawing/2014/main" id="{7CC8A409-A72E-275F-740C-FC205D69550F}"/>
              </a:ext>
            </a:extLst>
          </p:cNvPr>
          <p:cNvSpPr txBox="1"/>
          <p:nvPr/>
        </p:nvSpPr>
        <p:spPr>
          <a:xfrm>
            <a:off x="7480768" y="3169741"/>
            <a:ext cx="848309" cy="415498"/>
          </a:xfrm>
          <a:prstGeom prst="rect">
            <a:avLst/>
          </a:prstGeom>
          <a:noFill/>
        </p:spPr>
        <p:txBody>
          <a:bodyPr wrap="none" rtlCol="0">
            <a:spAutoFit/>
          </a:bodyPr>
          <a:lstStyle/>
          <a:p>
            <a:r>
              <a:rPr lang="en-US" sz="1000" b="1" dirty="0">
                <a:solidFill>
                  <a:srgbClr val="062D7B"/>
                </a:solidFill>
                <a:latin typeface="+mn-lt"/>
              </a:rPr>
              <a:t>Scrubbing</a:t>
            </a:r>
          </a:p>
          <a:p>
            <a:pPr algn="ctr"/>
            <a:r>
              <a:rPr lang="en-US" sz="1000" b="1" dirty="0">
                <a:solidFill>
                  <a:srgbClr val="062D7B"/>
                </a:solidFill>
                <a:latin typeface="+mn-lt"/>
              </a:rPr>
              <a:t>Data</a:t>
            </a:r>
          </a:p>
        </p:txBody>
      </p:sp>
      <p:sp>
        <p:nvSpPr>
          <p:cNvPr id="6" name="TextBox 5">
            <a:extLst>
              <a:ext uri="{FF2B5EF4-FFF2-40B4-BE49-F238E27FC236}">
                <a16:creationId xmlns:a16="http://schemas.microsoft.com/office/drawing/2014/main" id="{AA271A6B-4B82-1D9D-4B0C-78875946725A}"/>
              </a:ext>
            </a:extLst>
          </p:cNvPr>
          <p:cNvSpPr txBox="1"/>
          <p:nvPr/>
        </p:nvSpPr>
        <p:spPr>
          <a:xfrm>
            <a:off x="8386358" y="3169741"/>
            <a:ext cx="803425" cy="415498"/>
          </a:xfrm>
          <a:prstGeom prst="rect">
            <a:avLst/>
          </a:prstGeom>
          <a:noFill/>
        </p:spPr>
        <p:txBody>
          <a:bodyPr wrap="none" rtlCol="0">
            <a:spAutoFit/>
          </a:bodyPr>
          <a:lstStyle/>
          <a:p>
            <a:r>
              <a:rPr lang="en-US" sz="1000" b="1" dirty="0">
                <a:solidFill>
                  <a:srgbClr val="062D7B"/>
                </a:solidFill>
                <a:latin typeface="+mn-lt"/>
              </a:rPr>
              <a:t>Exploring</a:t>
            </a:r>
          </a:p>
          <a:p>
            <a:pPr algn="ctr"/>
            <a:r>
              <a:rPr lang="en-US" sz="1000" b="1" dirty="0">
                <a:solidFill>
                  <a:srgbClr val="062D7B"/>
                </a:solidFill>
                <a:latin typeface="+mn-lt"/>
              </a:rPr>
              <a:t>Data</a:t>
            </a:r>
          </a:p>
        </p:txBody>
      </p:sp>
      <p:sp>
        <p:nvSpPr>
          <p:cNvPr id="7" name="TextBox 6">
            <a:extLst>
              <a:ext uri="{FF2B5EF4-FFF2-40B4-BE49-F238E27FC236}">
                <a16:creationId xmlns:a16="http://schemas.microsoft.com/office/drawing/2014/main" id="{B5D475FB-E6BD-1149-F46B-35F5FB9B3CD4}"/>
              </a:ext>
            </a:extLst>
          </p:cNvPr>
          <p:cNvSpPr txBox="1"/>
          <p:nvPr/>
        </p:nvSpPr>
        <p:spPr>
          <a:xfrm>
            <a:off x="9247064" y="3177435"/>
            <a:ext cx="747320" cy="400110"/>
          </a:xfrm>
          <a:prstGeom prst="rect">
            <a:avLst/>
          </a:prstGeom>
          <a:noFill/>
        </p:spPr>
        <p:txBody>
          <a:bodyPr wrap="none" rtlCol="0">
            <a:spAutoFit/>
          </a:bodyPr>
          <a:lstStyle/>
          <a:p>
            <a:r>
              <a:rPr lang="en-US" sz="1000" b="1" dirty="0">
                <a:solidFill>
                  <a:srgbClr val="062D7B"/>
                </a:solidFill>
                <a:latin typeface="+mn-lt"/>
              </a:rPr>
              <a:t>Modeling</a:t>
            </a:r>
          </a:p>
          <a:p>
            <a:pPr algn="ctr"/>
            <a:r>
              <a:rPr lang="en-US" sz="1000" b="1" dirty="0">
                <a:solidFill>
                  <a:srgbClr val="062D7B"/>
                </a:solidFill>
                <a:latin typeface="+mn-lt"/>
              </a:rPr>
              <a:t>Data</a:t>
            </a:r>
          </a:p>
        </p:txBody>
      </p:sp>
      <p:sp>
        <p:nvSpPr>
          <p:cNvPr id="8" name="TextBox 7">
            <a:extLst>
              <a:ext uri="{FF2B5EF4-FFF2-40B4-BE49-F238E27FC236}">
                <a16:creationId xmlns:a16="http://schemas.microsoft.com/office/drawing/2014/main" id="{161381A6-70DD-B6E8-DEE2-B83E056BC1BD}"/>
              </a:ext>
            </a:extLst>
          </p:cNvPr>
          <p:cNvSpPr txBox="1"/>
          <p:nvPr/>
        </p:nvSpPr>
        <p:spPr>
          <a:xfrm>
            <a:off x="10051666" y="3177435"/>
            <a:ext cx="910827" cy="400110"/>
          </a:xfrm>
          <a:prstGeom prst="rect">
            <a:avLst/>
          </a:prstGeom>
          <a:noFill/>
        </p:spPr>
        <p:txBody>
          <a:bodyPr wrap="none" rtlCol="0">
            <a:spAutoFit/>
          </a:bodyPr>
          <a:lstStyle/>
          <a:p>
            <a:r>
              <a:rPr lang="en-US" sz="1000" b="1" dirty="0" err="1">
                <a:solidFill>
                  <a:srgbClr val="062D7B"/>
                </a:solidFill>
                <a:latin typeface="+mn-lt"/>
              </a:rPr>
              <a:t>iNterpreting</a:t>
            </a:r>
            <a:endParaRPr lang="en-US" sz="1000" b="1" dirty="0">
              <a:solidFill>
                <a:srgbClr val="062D7B"/>
              </a:solidFill>
              <a:latin typeface="+mn-lt"/>
            </a:endParaRPr>
          </a:p>
          <a:p>
            <a:pPr algn="ctr"/>
            <a:r>
              <a:rPr lang="en-US" sz="1000" b="1" dirty="0">
                <a:solidFill>
                  <a:srgbClr val="062D7B"/>
                </a:solidFill>
                <a:latin typeface="+mn-lt"/>
              </a:rPr>
              <a:t>Data</a:t>
            </a:r>
          </a:p>
        </p:txBody>
      </p:sp>
      <p:pic>
        <p:nvPicPr>
          <p:cNvPr id="9" name="Picture 8" descr="A pickaxe and file folders&#10;&#10;Description automatically generated">
            <a:extLst>
              <a:ext uri="{FF2B5EF4-FFF2-40B4-BE49-F238E27FC236}">
                <a16:creationId xmlns:a16="http://schemas.microsoft.com/office/drawing/2014/main" id="{E594A4DE-F1B3-DC95-3CF3-78B80BE0323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55426" y="2447048"/>
            <a:ext cx="749305" cy="611933"/>
          </a:xfrm>
          <a:prstGeom prst="rect">
            <a:avLst/>
          </a:prstGeom>
        </p:spPr>
      </p:pic>
      <p:pic>
        <p:nvPicPr>
          <p:cNvPr id="10" name="Picture 9">
            <a:extLst>
              <a:ext uri="{FF2B5EF4-FFF2-40B4-BE49-F238E27FC236}">
                <a16:creationId xmlns:a16="http://schemas.microsoft.com/office/drawing/2014/main" id="{0ED4D896-7B6D-6180-BE15-E3E345B03F79}"/>
              </a:ext>
            </a:extLst>
          </p:cNvPr>
          <p:cNvPicPr>
            <a:picLocks noChangeAspect="1"/>
          </p:cNvPicPr>
          <p:nvPr/>
        </p:nvPicPr>
        <p:blipFill>
          <a:blip r:embed="rId3"/>
          <a:stretch>
            <a:fillRect/>
          </a:stretch>
        </p:blipFill>
        <p:spPr>
          <a:xfrm>
            <a:off x="7551799" y="2486378"/>
            <a:ext cx="600927" cy="533273"/>
          </a:xfrm>
          <a:prstGeom prst="rect">
            <a:avLst/>
          </a:prstGeom>
        </p:spPr>
      </p:pic>
      <p:pic>
        <p:nvPicPr>
          <p:cNvPr id="11" name="Picture 10">
            <a:extLst>
              <a:ext uri="{FF2B5EF4-FFF2-40B4-BE49-F238E27FC236}">
                <a16:creationId xmlns:a16="http://schemas.microsoft.com/office/drawing/2014/main" id="{A687C926-AF4F-4479-11CE-EE90560AE930}"/>
              </a:ext>
            </a:extLst>
          </p:cNvPr>
          <p:cNvPicPr>
            <a:picLocks noChangeAspect="1"/>
          </p:cNvPicPr>
          <p:nvPr/>
        </p:nvPicPr>
        <p:blipFill>
          <a:blip r:embed="rId4"/>
          <a:stretch>
            <a:fillRect/>
          </a:stretch>
        </p:blipFill>
        <p:spPr>
          <a:xfrm>
            <a:off x="8399794" y="2454145"/>
            <a:ext cx="677206" cy="597739"/>
          </a:xfrm>
          <a:prstGeom prst="rect">
            <a:avLst/>
          </a:prstGeom>
        </p:spPr>
      </p:pic>
      <p:pic>
        <p:nvPicPr>
          <p:cNvPr id="12" name="Picture 11">
            <a:extLst>
              <a:ext uri="{FF2B5EF4-FFF2-40B4-BE49-F238E27FC236}">
                <a16:creationId xmlns:a16="http://schemas.microsoft.com/office/drawing/2014/main" id="{38BEC84A-7A2A-B285-D8CA-705534DF0BD0}"/>
              </a:ext>
            </a:extLst>
          </p:cNvPr>
          <p:cNvPicPr>
            <a:picLocks noChangeAspect="1"/>
          </p:cNvPicPr>
          <p:nvPr/>
        </p:nvPicPr>
        <p:blipFill>
          <a:blip r:embed="rId5"/>
          <a:stretch>
            <a:fillRect/>
          </a:stretch>
        </p:blipFill>
        <p:spPr>
          <a:xfrm>
            <a:off x="9324068" y="2455898"/>
            <a:ext cx="651126" cy="594232"/>
          </a:xfrm>
          <a:prstGeom prst="rect">
            <a:avLst/>
          </a:prstGeom>
        </p:spPr>
      </p:pic>
      <p:pic>
        <p:nvPicPr>
          <p:cNvPr id="13" name="Picture 12">
            <a:extLst>
              <a:ext uri="{FF2B5EF4-FFF2-40B4-BE49-F238E27FC236}">
                <a16:creationId xmlns:a16="http://schemas.microsoft.com/office/drawing/2014/main" id="{5BF22F99-3139-747A-9ED2-74624E6BCE48}"/>
              </a:ext>
            </a:extLst>
          </p:cNvPr>
          <p:cNvPicPr>
            <a:picLocks noChangeAspect="1"/>
          </p:cNvPicPr>
          <p:nvPr/>
        </p:nvPicPr>
        <p:blipFill>
          <a:blip r:embed="rId6"/>
          <a:stretch>
            <a:fillRect/>
          </a:stretch>
        </p:blipFill>
        <p:spPr>
          <a:xfrm>
            <a:off x="10222262" y="2447047"/>
            <a:ext cx="532115" cy="611934"/>
          </a:xfrm>
          <a:prstGeom prst="rect">
            <a:avLst/>
          </a:prstGeom>
        </p:spPr>
      </p:pic>
      <p:sp>
        <p:nvSpPr>
          <p:cNvPr id="14" name="TextBox 13">
            <a:extLst>
              <a:ext uri="{FF2B5EF4-FFF2-40B4-BE49-F238E27FC236}">
                <a16:creationId xmlns:a16="http://schemas.microsoft.com/office/drawing/2014/main" id="{F6763736-98E5-79F3-37A4-389365D19629}"/>
              </a:ext>
            </a:extLst>
          </p:cNvPr>
          <p:cNvSpPr txBox="1"/>
          <p:nvPr/>
        </p:nvSpPr>
        <p:spPr>
          <a:xfrm>
            <a:off x="8152726" y="1268592"/>
            <a:ext cx="1693092" cy="523220"/>
          </a:xfrm>
          <a:prstGeom prst="rect">
            <a:avLst/>
          </a:prstGeom>
          <a:noFill/>
        </p:spPr>
        <p:txBody>
          <a:bodyPr wrap="none" rtlCol="0">
            <a:spAutoFit/>
          </a:bodyPr>
          <a:lstStyle/>
          <a:p>
            <a:r>
              <a:rPr lang="en-US" b="1" spc="300" dirty="0">
                <a:solidFill>
                  <a:srgbClr val="062D7B"/>
                </a:solidFill>
                <a:latin typeface="+mn-lt"/>
              </a:rPr>
              <a:t>OSEMN</a:t>
            </a:r>
            <a:endParaRPr lang="en-US" sz="2000" spc="300" dirty="0">
              <a:solidFill>
                <a:srgbClr val="062D7B"/>
              </a:solidFill>
              <a:latin typeface="+mn-lt"/>
            </a:endParaRPr>
          </a:p>
        </p:txBody>
      </p:sp>
      <p:sp>
        <p:nvSpPr>
          <p:cNvPr id="15" name="TextBox 14">
            <a:extLst>
              <a:ext uri="{FF2B5EF4-FFF2-40B4-BE49-F238E27FC236}">
                <a16:creationId xmlns:a16="http://schemas.microsoft.com/office/drawing/2014/main" id="{7FC989D5-698B-C4DD-E2F7-59F468C8821A}"/>
              </a:ext>
            </a:extLst>
          </p:cNvPr>
          <p:cNvSpPr txBox="1"/>
          <p:nvPr/>
        </p:nvSpPr>
        <p:spPr>
          <a:xfrm>
            <a:off x="1998630" y="1131449"/>
            <a:ext cx="2268570" cy="523220"/>
          </a:xfrm>
          <a:prstGeom prst="rect">
            <a:avLst/>
          </a:prstGeom>
          <a:noFill/>
        </p:spPr>
        <p:txBody>
          <a:bodyPr wrap="none" rtlCol="0">
            <a:spAutoFit/>
          </a:bodyPr>
          <a:lstStyle/>
          <a:p>
            <a:r>
              <a:rPr lang="en-US" b="1" spc="300" dirty="0">
                <a:solidFill>
                  <a:srgbClr val="062D7B"/>
                </a:solidFill>
                <a:latin typeface="+mn-lt"/>
              </a:rPr>
              <a:t>CRISP-DM</a:t>
            </a:r>
            <a:endParaRPr lang="en-US" sz="2000" spc="300" dirty="0">
              <a:solidFill>
                <a:srgbClr val="062D7B"/>
              </a:solidFill>
              <a:latin typeface="+mn-lt"/>
            </a:endParaRPr>
          </a:p>
        </p:txBody>
      </p:sp>
      <p:sp>
        <p:nvSpPr>
          <p:cNvPr id="16" name="TextBox 15">
            <a:extLst>
              <a:ext uri="{FF2B5EF4-FFF2-40B4-BE49-F238E27FC236}">
                <a16:creationId xmlns:a16="http://schemas.microsoft.com/office/drawing/2014/main" id="{FBB26A5F-A84F-EDE5-2DAF-E2DBF7AB25DF}"/>
              </a:ext>
            </a:extLst>
          </p:cNvPr>
          <p:cNvSpPr txBox="1"/>
          <p:nvPr/>
        </p:nvSpPr>
        <p:spPr>
          <a:xfrm>
            <a:off x="6690438" y="4005153"/>
            <a:ext cx="4318000" cy="2462213"/>
          </a:xfrm>
          <a:prstGeom prst="rect">
            <a:avLst/>
          </a:prstGeom>
          <a:noFill/>
        </p:spPr>
        <p:txBody>
          <a:bodyPr wrap="square" rtlCol="0">
            <a:spAutoFit/>
          </a:bodyPr>
          <a:lstStyle/>
          <a:p>
            <a:pPr marL="171450" indent="-171450">
              <a:buFont typeface="Arial" panose="020B0604020202020204" pitchFamily="34" charset="0"/>
              <a:buChar char="•"/>
            </a:pPr>
            <a:r>
              <a:rPr lang="en-US" sz="1400" b="0" i="0" dirty="0">
                <a:effectLst/>
                <a:highlight>
                  <a:srgbClr val="FFFFFF"/>
                </a:highlight>
                <a:latin typeface="+mn-lt"/>
              </a:rPr>
              <a:t>A popular, non-iterative model</a:t>
            </a:r>
          </a:p>
          <a:p>
            <a:pPr marL="171450" indent="-171450">
              <a:buFont typeface="Arial" panose="020B0604020202020204" pitchFamily="34" charset="0"/>
              <a:buChar char="•"/>
            </a:pPr>
            <a:endParaRPr lang="en-US" sz="1400" dirty="0">
              <a:highlight>
                <a:srgbClr val="FFFFFF"/>
              </a:highlight>
              <a:latin typeface="+mn-lt"/>
            </a:endParaRPr>
          </a:p>
          <a:p>
            <a:pPr marL="171450" indent="-171450">
              <a:buFont typeface="Arial" panose="020B0604020202020204" pitchFamily="34" charset="0"/>
              <a:buChar char="•"/>
            </a:pPr>
            <a:r>
              <a:rPr lang="en-US" sz="1400" b="0" i="0" dirty="0">
                <a:effectLst/>
                <a:highlight>
                  <a:srgbClr val="FFFFFF"/>
                </a:highlight>
                <a:latin typeface="+mn-lt"/>
              </a:rPr>
              <a:t>Better for smaller and more focused projects, such as exploratory research</a:t>
            </a:r>
          </a:p>
          <a:p>
            <a:pPr marL="171450" indent="-171450">
              <a:buFont typeface="Arial" panose="020B0604020202020204" pitchFamily="34" charset="0"/>
              <a:buChar char="•"/>
            </a:pPr>
            <a:endParaRPr lang="en-US" sz="1400" b="0" i="0" dirty="0">
              <a:effectLst/>
              <a:highlight>
                <a:srgbClr val="FFFFFF"/>
              </a:highlight>
              <a:latin typeface="+mn-lt"/>
            </a:endParaRPr>
          </a:p>
          <a:p>
            <a:pPr marL="171450" indent="-171450">
              <a:buFont typeface="Arial" panose="020B0604020202020204" pitchFamily="34" charset="0"/>
              <a:buChar char="•"/>
            </a:pPr>
            <a:r>
              <a:rPr lang="en-US" sz="1400" b="0" i="0" dirty="0">
                <a:effectLst/>
                <a:highlight>
                  <a:srgbClr val="FFFFFF"/>
                </a:highlight>
                <a:latin typeface="+mn-lt"/>
              </a:rPr>
              <a:t>It's a higher-level approach that doesn't include business-focused phases like deployment, operations, and optimization.</a:t>
            </a:r>
          </a:p>
          <a:p>
            <a:pPr marL="171450" indent="-171450">
              <a:buFont typeface="Arial" panose="020B0604020202020204" pitchFamily="34" charset="0"/>
              <a:buChar char="•"/>
            </a:pPr>
            <a:endParaRPr lang="en-US" sz="1400" b="0" i="0" dirty="0">
              <a:effectLst/>
              <a:highlight>
                <a:srgbClr val="FFFFFF"/>
              </a:highlight>
              <a:latin typeface="+mn-lt"/>
            </a:endParaRPr>
          </a:p>
          <a:p>
            <a:pPr marL="171450" indent="-171450">
              <a:buFont typeface="Arial" panose="020B0604020202020204" pitchFamily="34" charset="0"/>
              <a:buChar char="•"/>
            </a:pPr>
            <a:r>
              <a:rPr lang="en-US" sz="1400" b="0" i="0" dirty="0">
                <a:effectLst/>
                <a:highlight>
                  <a:srgbClr val="FFFFFF"/>
                </a:highlight>
                <a:latin typeface="+mn-lt"/>
              </a:rPr>
              <a:t>OSEMN is appealing for startups or educational projects that want to iterate quickly</a:t>
            </a:r>
            <a:endParaRPr lang="en-US" sz="1400" dirty="0">
              <a:latin typeface="+mn-lt"/>
            </a:endParaRPr>
          </a:p>
        </p:txBody>
      </p:sp>
      <p:sp>
        <p:nvSpPr>
          <p:cNvPr id="17" name="TextBox 16">
            <a:extLst>
              <a:ext uri="{FF2B5EF4-FFF2-40B4-BE49-F238E27FC236}">
                <a16:creationId xmlns:a16="http://schemas.microsoft.com/office/drawing/2014/main" id="{AC6A70E5-974A-DFAC-22F4-9AF360CE6D73}"/>
              </a:ext>
            </a:extLst>
          </p:cNvPr>
          <p:cNvSpPr txBox="1"/>
          <p:nvPr/>
        </p:nvSpPr>
        <p:spPr>
          <a:xfrm>
            <a:off x="904240" y="4086935"/>
            <a:ext cx="4709084" cy="2462213"/>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effectLst/>
                <a:highlight>
                  <a:srgbClr val="FFFFFF"/>
                </a:highlight>
                <a:latin typeface="+mn-lt"/>
              </a:rPr>
              <a:t>CRISP-DM is a traditional, iterative framework</a:t>
            </a:r>
          </a:p>
          <a:p>
            <a:pPr marL="285750" indent="-285750">
              <a:buFont typeface="Arial" panose="020B0604020202020204" pitchFamily="34" charset="0"/>
              <a:buChar char="•"/>
            </a:pPr>
            <a:endParaRPr lang="en-US" sz="1400" dirty="0">
              <a:highlight>
                <a:srgbClr val="FFFFFF"/>
              </a:highlight>
              <a:latin typeface="+mn-lt"/>
            </a:endParaRPr>
          </a:p>
          <a:p>
            <a:pPr marL="285750" indent="-285750">
              <a:buFont typeface="Arial" panose="020B0604020202020204" pitchFamily="34" charset="0"/>
              <a:buChar char="•"/>
            </a:pPr>
            <a:r>
              <a:rPr lang="en-US" sz="1400" dirty="0">
                <a:highlight>
                  <a:srgbClr val="FFFFFF"/>
                </a:highlight>
                <a:latin typeface="+mn-lt"/>
              </a:rPr>
              <a:t>B</a:t>
            </a:r>
            <a:r>
              <a:rPr lang="en-US" sz="1400" b="0" i="0" dirty="0">
                <a:effectLst/>
                <a:highlight>
                  <a:srgbClr val="FFFFFF"/>
                </a:highlight>
                <a:latin typeface="+mn-lt"/>
              </a:rPr>
              <a:t>etter for traditional sectors and stakeholders</a:t>
            </a:r>
          </a:p>
          <a:p>
            <a:pPr marL="285750" indent="-285750">
              <a:buFont typeface="Arial" panose="020B0604020202020204" pitchFamily="34" charset="0"/>
              <a:buChar char="•"/>
            </a:pPr>
            <a:endParaRPr lang="en-US" sz="1400" b="0" i="0" dirty="0">
              <a:effectLst/>
              <a:highlight>
                <a:srgbClr val="FFFFFF"/>
              </a:highlight>
              <a:latin typeface="+mn-lt"/>
            </a:endParaRPr>
          </a:p>
          <a:p>
            <a:pPr marL="285750" indent="-285750">
              <a:buFont typeface="Arial" panose="020B0604020202020204" pitchFamily="34" charset="0"/>
              <a:buChar char="•"/>
            </a:pPr>
            <a:r>
              <a:rPr lang="en-US" sz="1400" b="0" i="0" dirty="0">
                <a:effectLst/>
                <a:highlight>
                  <a:srgbClr val="FFFFFF"/>
                </a:highlight>
                <a:latin typeface="+mn-lt"/>
              </a:rPr>
              <a:t>CRISP-DM include business-focused phases like deployment, operations, and optimization</a:t>
            </a:r>
          </a:p>
          <a:p>
            <a:pPr marL="285750" indent="-285750">
              <a:buFont typeface="Arial" panose="020B0604020202020204" pitchFamily="34" charset="0"/>
              <a:buChar char="•"/>
            </a:pPr>
            <a:endParaRPr lang="en-US" sz="1400" b="0" i="0" dirty="0">
              <a:effectLst/>
              <a:highlight>
                <a:srgbClr val="FFFFFF"/>
              </a:highlight>
              <a:latin typeface="+mn-lt"/>
            </a:endParaRPr>
          </a:p>
          <a:p>
            <a:pPr marL="285750" indent="-285750">
              <a:buFont typeface="Arial" panose="020B0604020202020204" pitchFamily="34" charset="0"/>
              <a:buChar char="•"/>
            </a:pPr>
            <a:r>
              <a:rPr lang="en-US" sz="1400" dirty="0">
                <a:highlight>
                  <a:srgbClr val="FFFFFF"/>
                </a:highlight>
                <a:latin typeface="+mn-lt"/>
              </a:rPr>
              <a:t>Does not appeal where the data is not going to be iterative that required continuous learning and enhancement of the model</a:t>
            </a:r>
            <a:endParaRPr lang="en-US" sz="1400" b="0" i="0" dirty="0">
              <a:effectLst/>
              <a:highlight>
                <a:srgbClr val="FFFFFF"/>
              </a:highlight>
              <a:latin typeface="+mn-lt"/>
            </a:endParaRPr>
          </a:p>
          <a:p>
            <a:pPr marL="285750" indent="-285750">
              <a:buFont typeface="Arial" panose="020B0604020202020204" pitchFamily="34" charset="0"/>
              <a:buChar char="•"/>
            </a:pPr>
            <a:endParaRPr lang="en-US" sz="1400" dirty="0">
              <a:latin typeface="+mn-lt"/>
            </a:endParaRPr>
          </a:p>
        </p:txBody>
      </p:sp>
      <p:pic>
        <p:nvPicPr>
          <p:cNvPr id="19" name="Picture 18" descr="A diagram of a process&#10;&#10;Description automatically generated">
            <a:extLst>
              <a:ext uri="{FF2B5EF4-FFF2-40B4-BE49-F238E27FC236}">
                <a16:creationId xmlns:a16="http://schemas.microsoft.com/office/drawing/2014/main" id="{4945BA21-E949-48B9-E191-CBE3C7E7459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68500" y="1791839"/>
            <a:ext cx="2298700" cy="2152650"/>
          </a:xfrm>
          <a:prstGeom prst="rect">
            <a:avLst/>
          </a:prstGeom>
        </p:spPr>
      </p:pic>
      <p:cxnSp>
        <p:nvCxnSpPr>
          <p:cNvPr id="25" name="Straight Connector 24">
            <a:extLst>
              <a:ext uri="{FF2B5EF4-FFF2-40B4-BE49-F238E27FC236}">
                <a16:creationId xmlns:a16="http://schemas.microsoft.com/office/drawing/2014/main" id="{68CE0AB4-3D98-833F-3081-72BC9BB4AE8C}"/>
              </a:ext>
            </a:extLst>
          </p:cNvPr>
          <p:cNvCxnSpPr>
            <a:cxnSpLocks/>
          </p:cNvCxnSpPr>
          <p:nvPr/>
        </p:nvCxnSpPr>
        <p:spPr>
          <a:xfrm>
            <a:off x="6107430" y="1554152"/>
            <a:ext cx="0" cy="4780674"/>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pic>
        <p:nvPicPr>
          <p:cNvPr id="3078" name="Picture 6" descr="Recommended Stamp, Recommendation Icon, Recommendation Rubber Stamp Round  Band, Label, Emblem, Seal, Sticker, Logo, Vector Illustration With Grunge  Texture 26711263 Vector Art at Vecteezy">
            <a:extLst>
              <a:ext uri="{FF2B5EF4-FFF2-40B4-BE49-F238E27FC236}">
                <a16:creationId xmlns:a16="http://schemas.microsoft.com/office/drawing/2014/main" id="{BA77EB71-27E3-31AF-122D-F1FCC2CF2C60}"/>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9975193" y="1074482"/>
            <a:ext cx="1222349" cy="125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2853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Design">
  <a:themeElements>
    <a:clrScheme name="IIMK">
      <a:dk1>
        <a:srgbClr val="000000"/>
      </a:dk1>
      <a:lt1>
        <a:srgbClr val="FFFFFF"/>
      </a:lt1>
      <a:dk2>
        <a:srgbClr val="000000"/>
      </a:dk2>
      <a:lt2>
        <a:srgbClr val="808080"/>
      </a:lt2>
      <a:accent1>
        <a:srgbClr val="005495"/>
      </a:accent1>
      <a:accent2>
        <a:srgbClr val="4C86B8"/>
      </a:accent2>
      <a:accent3>
        <a:srgbClr val="5B926B"/>
      </a:accent3>
      <a:accent4>
        <a:srgbClr val="C3161C"/>
      </a:accent4>
      <a:accent5>
        <a:srgbClr val="898989"/>
      </a:accent5>
      <a:accent6>
        <a:srgbClr val="FFFFFF"/>
      </a:accent6>
      <a:hlink>
        <a:srgbClr val="0070C0"/>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246C6B24D12E4A85CD9328C69895FD" ma:contentTypeVersion="11" ma:contentTypeDescription="Create a new document." ma:contentTypeScope="" ma:versionID="1e11325aebefc5a3e73d3b35f7714212">
  <xsd:schema xmlns:xsd="http://www.w3.org/2001/XMLSchema" xmlns:xs="http://www.w3.org/2001/XMLSchema" xmlns:p="http://schemas.microsoft.com/office/2006/metadata/properties" xmlns:ns2="c9210207-2be1-4bd2-83ed-ae9338d639b4" xmlns:ns3="5ac2d67f-8312-48ae-b5c8-5015b81db4d9" targetNamespace="http://schemas.microsoft.com/office/2006/metadata/properties" ma:root="true" ma:fieldsID="b9df3897434cec18aa187e3d3c092200" ns2:_="" ns3:_="">
    <xsd:import namespace="c9210207-2be1-4bd2-83ed-ae9338d639b4"/>
    <xsd:import namespace="5ac2d67f-8312-48ae-b5c8-5015b81db4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210207-2be1-4bd2-83ed-ae9338d639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c2d67f-8312-48ae-b5c8-5015b81db4d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0BA33B-1AAB-4165-A017-0613E6AFF28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76E3D83-D6D5-4388-95AC-34119C57925C}">
  <ds:schemaRefs>
    <ds:schemaRef ds:uri="http://schemas.microsoft.com/sharepoint/v3/contenttype/forms"/>
  </ds:schemaRefs>
</ds:datastoreItem>
</file>

<file path=customXml/itemProps3.xml><?xml version="1.0" encoding="utf-8"?>
<ds:datastoreItem xmlns:ds="http://schemas.openxmlformats.org/officeDocument/2006/customXml" ds:itemID="{9D8F4C5A-2F7C-4F69-9C7C-3F7B09477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210207-2be1-4bd2-83ed-ae9338d639b4"/>
    <ds:schemaRef ds:uri="5ac2d67f-8312-48ae-b5c8-5015b81db4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38722</TotalTime>
  <Words>4340</Words>
  <Application>Microsoft Macintosh PowerPoint</Application>
  <PresentationFormat>Widescreen</PresentationFormat>
  <Paragraphs>893</Paragraphs>
  <Slides>46</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Arial Black</vt:lpstr>
      <vt:lpstr>ArialMT</vt:lpstr>
      <vt:lpstr>Courier New</vt:lpstr>
      <vt:lpstr>Roboto</vt:lpstr>
      <vt:lpstr>Times</vt:lpstr>
      <vt:lpstr>Times New Roman</vt:lpstr>
      <vt:lpstr>Default Design</vt:lpstr>
      <vt:lpstr>PowerPoint Presentation</vt:lpstr>
      <vt:lpstr>Final Project: By Vivek Kulthe</vt:lpstr>
      <vt:lpstr>Background</vt:lpstr>
      <vt:lpstr>Background (Team Background)</vt:lpstr>
      <vt:lpstr>Background (Skills &amp; Resources Requirement)</vt:lpstr>
      <vt:lpstr>Objective</vt:lpstr>
      <vt:lpstr>Objective (Expectations)</vt:lpstr>
      <vt:lpstr>Objective (Benefits)</vt:lpstr>
      <vt:lpstr>Approach / Methodology (EDA Framework)</vt:lpstr>
      <vt:lpstr>Analytical Technique (EDA Framework)</vt:lpstr>
      <vt:lpstr>Analytical Technique (ML Model)</vt:lpstr>
      <vt:lpstr>Obtaining Data</vt:lpstr>
      <vt:lpstr>Obtaining Data</vt:lpstr>
      <vt:lpstr>Scrubbing Data</vt:lpstr>
      <vt:lpstr>Scrubbing Data</vt:lpstr>
      <vt:lpstr>Scrubbing Data (continued)</vt:lpstr>
      <vt:lpstr>Exploring Data (Descriptive Analytics)</vt:lpstr>
      <vt:lpstr>Exploring Data (Descriptive Analytics)</vt:lpstr>
      <vt:lpstr>Exploring Data (Descriptive Analytics)</vt:lpstr>
      <vt:lpstr>Exploring Data (Diagnostic Analytics)</vt:lpstr>
      <vt:lpstr>Exploring Data (Diagnostic Analytics)</vt:lpstr>
      <vt:lpstr>Multivariate Analysis (Correlation)</vt:lpstr>
      <vt:lpstr>Exploring Data (Diagnostic Analytics)</vt:lpstr>
      <vt:lpstr>Exploring Data (Diagnostic Analytics)</vt:lpstr>
      <vt:lpstr>Exploring Data (Diagnostic Analytics)</vt:lpstr>
      <vt:lpstr>Exploring Data (Diagnostic Analytics)</vt:lpstr>
      <vt:lpstr>Exploring Data (Diagnostic Analytics)</vt:lpstr>
      <vt:lpstr>Exploring Data (Diagnostic Analytics)</vt:lpstr>
      <vt:lpstr>Exploring Data (Diagnostic Analytics)</vt:lpstr>
      <vt:lpstr>Consolidated Findings (In Simple Words)</vt:lpstr>
      <vt:lpstr>Feature Selection</vt:lpstr>
      <vt:lpstr>Modelling Data</vt:lpstr>
      <vt:lpstr>Modelling Data (ML Model)</vt:lpstr>
      <vt:lpstr>Data Splitting (Train + Test &amp; Validate)</vt:lpstr>
      <vt:lpstr>Classification Models Used</vt:lpstr>
      <vt:lpstr>Classification Report Metrics Used</vt:lpstr>
      <vt:lpstr>Classification Report</vt:lpstr>
      <vt:lpstr>Final Training Model</vt:lpstr>
      <vt:lpstr>iNterpreting Data</vt:lpstr>
      <vt:lpstr>Coefficients Feature</vt:lpstr>
      <vt:lpstr>Data Interpretation &amp; Recommendations</vt:lpstr>
      <vt:lpstr>Recommendation Flow for Simulation</vt:lpstr>
      <vt:lpstr>Results Pre &amp; Post Simulation</vt:lpstr>
      <vt:lpstr>Recommendation To Leadership</vt:lpstr>
      <vt:lpstr>Bibliography</vt:lpstr>
      <vt:lpstr>PowerPoint Presentation</vt:lpstr>
    </vt:vector>
  </TitlesOfParts>
  <Company>VCU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KotlerMM_ch02</dc:title>
  <dc:creator>Tracy Tuten Ryan</dc:creator>
  <cp:lastModifiedBy>Vivek Kulthe</cp:lastModifiedBy>
  <cp:revision>297</cp:revision>
  <dcterms:created xsi:type="dcterms:W3CDTF">2003-05-13T16:21:51Z</dcterms:created>
  <dcterms:modified xsi:type="dcterms:W3CDTF">2024-06-08T07:16:23Z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0x010100D5246C6B24D12E4A85CD9328C69895FD</vt:lpwstr>
  </property>
  <property fmtid="{D5CDD505-2E9C-101B-9397-08002B2CF9AE}" pid="3" name="ArticulateGUID">
    <vt:lpwstr>C6D0979F-0192-4254-A5DB-349F1C9B584E</vt:lpwstr>
  </property>
  <property fmtid="{D5CDD505-2E9C-101B-9397-08002B2CF9AE}" pid="4" name="ArticulatePath">
    <vt:lpwstr>https://eruditussp-my.sharepoint.com/personal/shweta_suki_emeritus_org/Documents/WorkingFolderForShwetaSuki/IIMK/DS/IIMK_DS_Final Project template</vt:lpwstr>
  </property>
</Properties>
</file>